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1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2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3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slides/charts/chart4.xml" ContentType="application/vnd.openxmlformats-officedocument.drawingml.chart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5.xml" ContentType="application/vnd.openxmlformats-officedocument.drawingml.chart+xml"/>
  <Override PartName="/ppt/slides/charts/chart6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7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slides/charts/chart8.xml" ContentType="application/vnd.openxmlformats-officedocument.drawingml.chart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34d58faecce42cf" /><Relationship Type="http://schemas.openxmlformats.org/officeDocument/2006/relationships/extended-properties" Target="/docProps/app.xml" Id="Rbb1bf4b076484e63" /><Relationship Type="http://schemas.openxmlformats.org/officeDocument/2006/relationships/officeDocument" Target="/ppt/presentation.xml" Id="R807023ebd15d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8714695884947"/>
  </p:sldMasterIdLst>
  <p:notesMasterIdLst>
    <p:notesMasterId xmlns:r="http://schemas.openxmlformats.org/officeDocument/2006/relationships" r:id="R1b6604d875f9422c"/>
  </p:notesMasterIdLst>
  <p:sldIdLst>
    <p:sldId xmlns:r="http://schemas.openxmlformats.org/officeDocument/2006/relationships" id="256" r:id="R28d5d392d66d40c6"/>
    <p:sldId xmlns:r="http://schemas.openxmlformats.org/officeDocument/2006/relationships" id="257" r:id="R30d0a8a7fd3b4fbe"/>
    <p:sldId xmlns:r="http://schemas.openxmlformats.org/officeDocument/2006/relationships" id="258" r:id="Rde7f7e5bff5f440d"/>
    <p:sldId xmlns:r="http://schemas.openxmlformats.org/officeDocument/2006/relationships" id="259" r:id="R961cb842e2324906"/>
    <p:sldId xmlns:r="http://schemas.openxmlformats.org/officeDocument/2006/relationships" id="260" r:id="R62bdeced747e45b2"/>
    <p:sldId xmlns:r="http://schemas.openxmlformats.org/officeDocument/2006/relationships" id="261" r:id="R309b1e70f5ab4def"/>
    <p:sldId xmlns:r="http://schemas.openxmlformats.org/officeDocument/2006/relationships" id="262" r:id="R79e21e91a3404cda"/>
    <p:sldId xmlns:r="http://schemas.openxmlformats.org/officeDocument/2006/relationships" id="263" r:id="Rdfe6ebaf2ff24703"/>
    <p:sldId xmlns:r="http://schemas.openxmlformats.org/officeDocument/2006/relationships" id="264" r:id="R17e5e0007ba74adc"/>
    <p:sldId xmlns:r="http://schemas.openxmlformats.org/officeDocument/2006/relationships" id="265" r:id="R94638ebfef4f4b51"/>
    <p:sldId xmlns:r="http://schemas.openxmlformats.org/officeDocument/2006/relationships" id="266" r:id="Rad46c0ff2d66453f"/>
    <p:sldId xmlns:r="http://schemas.openxmlformats.org/officeDocument/2006/relationships" id="267" r:id="R9011080fa63f49fc"/>
    <p:sldId xmlns:r="http://schemas.openxmlformats.org/officeDocument/2006/relationships" id="268" r:id="R8a42c7668f5f4219"/>
    <p:sldId xmlns:r="http://schemas.openxmlformats.org/officeDocument/2006/relationships" id="269" r:id="Rf3f9d143e22344a1"/>
    <p:sldId xmlns:r="http://schemas.openxmlformats.org/officeDocument/2006/relationships" id="270" r:id="R90849d9dc612417b"/>
    <p:sldId xmlns:r="http://schemas.openxmlformats.org/officeDocument/2006/relationships" id="271" r:id="R8fce8bea61b04cbc"/>
    <p:sldId xmlns:r="http://schemas.openxmlformats.org/officeDocument/2006/relationships" id="272" r:id="R7332dbaa9dce4ac5"/>
    <p:sldId xmlns:r="http://schemas.openxmlformats.org/officeDocument/2006/relationships" id="273" r:id="R80298c429f674a51"/>
    <p:sldId xmlns:r="http://schemas.openxmlformats.org/officeDocument/2006/relationships" id="274" r:id="R6b4fa1ac2bd548f7"/>
    <p:sldId xmlns:r="http://schemas.openxmlformats.org/officeDocument/2006/relationships" id="275" r:id="Re58a70f9c1d94ba0"/>
    <p:sldId xmlns:r="http://schemas.openxmlformats.org/officeDocument/2006/relationships" id="276" r:id="R0f3e0d318c2e4b97"/>
    <p:sldId xmlns:r="http://schemas.openxmlformats.org/officeDocument/2006/relationships" id="277" r:id="R609423be92ba4110"/>
    <p:sldId xmlns:r="http://schemas.openxmlformats.org/officeDocument/2006/relationships" id="278" r:id="Rb2a88da486194028"/>
    <p:sldId xmlns:r="http://schemas.openxmlformats.org/officeDocument/2006/relationships" id="279" r:id="Rca3fc586e10145a4"/>
    <p:sldId xmlns:r="http://schemas.openxmlformats.org/officeDocument/2006/relationships" id="280" r:id="Rd3204fb9fb6f452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e04469e3e9c48b4" /><Relationship Type="http://schemas.openxmlformats.org/officeDocument/2006/relationships/slideMaster" Target="/ppt/slideMasters/slideMaster1.xml" Id="R6ab8714695884947" /><Relationship Type="http://schemas.openxmlformats.org/officeDocument/2006/relationships/notesMaster" Target="/ppt/notesMasters/notesMaster1.xml" Id="R1b6604d875f9422c" /><Relationship Type="http://schemas.openxmlformats.org/officeDocument/2006/relationships/presProps" Target="/ppt/presProps.xml" Id="Rac9758068c134d48" /><Relationship Type="http://schemas.openxmlformats.org/officeDocument/2006/relationships/tableStyles" Target="/ppt/tableStyles.xml" Id="Rfc38d51f137c41ef" /><Relationship Type="http://schemas.openxmlformats.org/officeDocument/2006/relationships/slide" Target="/ppt/slides/slide1.xml" Id="R28d5d392d66d40c6" /><Relationship Type="http://schemas.openxmlformats.org/officeDocument/2006/relationships/slide" Target="/ppt/slides/slide2.xml" Id="R30d0a8a7fd3b4fbe" /><Relationship Type="http://schemas.openxmlformats.org/officeDocument/2006/relationships/slide" Target="/ppt/slides/slide3.xml" Id="Rde7f7e5bff5f440d" /><Relationship Type="http://schemas.openxmlformats.org/officeDocument/2006/relationships/slide" Target="/ppt/slides/slide4.xml" Id="R961cb842e2324906" /><Relationship Type="http://schemas.openxmlformats.org/officeDocument/2006/relationships/slide" Target="/ppt/slides/slide5.xml" Id="R62bdeced747e45b2" /><Relationship Type="http://schemas.openxmlformats.org/officeDocument/2006/relationships/slide" Target="/ppt/slides/slide6.xml" Id="R309b1e70f5ab4def" /><Relationship Type="http://schemas.openxmlformats.org/officeDocument/2006/relationships/slide" Target="/ppt/slides/slide7.xml" Id="R79e21e91a3404cda" /><Relationship Type="http://schemas.openxmlformats.org/officeDocument/2006/relationships/slide" Target="/ppt/slides/slide8.xml" Id="Rdfe6ebaf2ff24703" /><Relationship Type="http://schemas.openxmlformats.org/officeDocument/2006/relationships/slide" Target="/ppt/slides/slide9.xml" Id="R17e5e0007ba74adc" /><Relationship Type="http://schemas.openxmlformats.org/officeDocument/2006/relationships/slide" Target="/ppt/slides/slide10.xml" Id="R94638ebfef4f4b51" /><Relationship Type="http://schemas.openxmlformats.org/officeDocument/2006/relationships/slide" Target="/ppt/slides/slide11.xml" Id="Rad46c0ff2d66453f" /><Relationship Type="http://schemas.openxmlformats.org/officeDocument/2006/relationships/slide" Target="/ppt/slides/slide12.xml" Id="R9011080fa63f49fc" /><Relationship Type="http://schemas.openxmlformats.org/officeDocument/2006/relationships/slide" Target="/ppt/slides/slide13.xml" Id="R8a42c7668f5f4219" /><Relationship Type="http://schemas.openxmlformats.org/officeDocument/2006/relationships/slide" Target="/ppt/slides/slide14.xml" Id="Rf3f9d143e22344a1" /><Relationship Type="http://schemas.openxmlformats.org/officeDocument/2006/relationships/slide" Target="/ppt/slides/slide15.xml" Id="R90849d9dc612417b" /><Relationship Type="http://schemas.openxmlformats.org/officeDocument/2006/relationships/slide" Target="/ppt/slides/slide16.xml" Id="R8fce8bea61b04cbc" /><Relationship Type="http://schemas.openxmlformats.org/officeDocument/2006/relationships/slide" Target="/ppt/slides/slide17.xml" Id="R7332dbaa9dce4ac5" /><Relationship Type="http://schemas.openxmlformats.org/officeDocument/2006/relationships/slide" Target="/ppt/slides/slide18.xml" Id="R80298c429f674a51" /><Relationship Type="http://schemas.openxmlformats.org/officeDocument/2006/relationships/slide" Target="/ppt/slides/slide19.xml" Id="R6b4fa1ac2bd548f7" /><Relationship Type="http://schemas.openxmlformats.org/officeDocument/2006/relationships/slide" Target="/ppt/slides/slide20.xml" Id="Re58a70f9c1d94ba0" /><Relationship Type="http://schemas.openxmlformats.org/officeDocument/2006/relationships/slide" Target="/ppt/slides/slide21.xml" Id="R0f3e0d318c2e4b97" /><Relationship Type="http://schemas.openxmlformats.org/officeDocument/2006/relationships/slide" Target="/ppt/slides/slide22.xml" Id="R609423be92ba4110" /><Relationship Type="http://schemas.openxmlformats.org/officeDocument/2006/relationships/slide" Target="/ppt/slides/slide23.xml" Id="Rb2a88da486194028" /><Relationship Type="http://schemas.openxmlformats.org/officeDocument/2006/relationships/slide" Target="/ppt/slides/slide24.xml" Id="Rca3fc586e10145a4" /><Relationship Type="http://schemas.openxmlformats.org/officeDocument/2006/relationships/slide" Target="/ppt/slides/slide25.xml" Id="Rd3204fb9fb6f452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c23aacfee2a46c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c4239f9dce443da" /><Relationship Type="http://schemas.openxmlformats.org/officeDocument/2006/relationships/notesMaster" Target="/ppt/notesMasters/notesMaster1.xml" Id="R5a4ff0ad99f74f5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228ce60590b4dce" /><Relationship Type="http://schemas.openxmlformats.org/officeDocument/2006/relationships/notesMaster" Target="/ppt/notesMasters/notesMaster1.xml" Id="R1ccbef0acbd54ef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edddab54b454445" /><Relationship Type="http://schemas.openxmlformats.org/officeDocument/2006/relationships/notesMaster" Target="/ppt/notesMasters/notesMaster1.xml" Id="R8f693df64300455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780433e88d84ca0" /><Relationship Type="http://schemas.openxmlformats.org/officeDocument/2006/relationships/notesMaster" Target="/ppt/notesMasters/notesMaster1.xml" Id="R7429618930f0431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e84a518b00142d2" /><Relationship Type="http://schemas.openxmlformats.org/officeDocument/2006/relationships/notesMaster" Target="/ppt/notesMasters/notesMaster1.xml" Id="Ra663818984034b9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2b0394e627147d0" /><Relationship Type="http://schemas.openxmlformats.org/officeDocument/2006/relationships/notesMaster" Target="/ppt/notesMasters/notesMaster1.xml" Id="R7c9d273262b74c9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38f04f98cd7455c" /><Relationship Type="http://schemas.openxmlformats.org/officeDocument/2006/relationships/notesMaster" Target="/ppt/notesMasters/notesMaster1.xml" Id="Raedb79a64c0c4b9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ebd6545988e4356" /><Relationship Type="http://schemas.openxmlformats.org/officeDocument/2006/relationships/notesMaster" Target="/ppt/notesMasters/notesMaster1.xml" Id="R48da4d79e64d428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da1ba1019d148d1" /><Relationship Type="http://schemas.openxmlformats.org/officeDocument/2006/relationships/notesMaster" Target="/ppt/notesMasters/notesMaster1.xml" Id="Rf64a6f03e8a44df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5c5183e32c64875" /><Relationship Type="http://schemas.openxmlformats.org/officeDocument/2006/relationships/notesMaster" Target="/ppt/notesMasters/notesMaster1.xml" Id="R224957a0ff4644d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7b7772b8af64520" /><Relationship Type="http://schemas.openxmlformats.org/officeDocument/2006/relationships/notesMaster" Target="/ppt/notesMasters/notesMaster1.xml" Id="R76adacd8f6f3471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5749fb728de4606" /><Relationship Type="http://schemas.openxmlformats.org/officeDocument/2006/relationships/notesMaster" Target="/ppt/notesMasters/notesMaster1.xml" Id="Rfdc33aa146d9404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dab2afad325475a" /><Relationship Type="http://schemas.openxmlformats.org/officeDocument/2006/relationships/notesMaster" Target="/ppt/notesMasters/notesMaster1.xml" Id="R65a146f0cc384ef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0f9b4848da04801" /><Relationship Type="http://schemas.openxmlformats.org/officeDocument/2006/relationships/notesMaster" Target="/ppt/notesMasters/notesMaster1.xml" Id="Rbe4270080489422a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a64d59340534790" /><Relationship Type="http://schemas.openxmlformats.org/officeDocument/2006/relationships/notesMaster" Target="/ppt/notesMasters/notesMaster1.xml" Id="R90dbf456b617494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9117931c9024e03" /><Relationship Type="http://schemas.openxmlformats.org/officeDocument/2006/relationships/notesMaster" Target="/ppt/notesMasters/notesMaster1.xml" Id="Re77249607ccc444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459d2462a4347d1" /><Relationship Type="http://schemas.openxmlformats.org/officeDocument/2006/relationships/notesMaster" Target="/ppt/notesMasters/notesMaster1.xml" Id="R0f2db2ece0f1435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5fb7eea1c1f4548" /><Relationship Type="http://schemas.openxmlformats.org/officeDocument/2006/relationships/notesMaster" Target="/ppt/notesMasters/notesMaster1.xml" Id="Rdcf26c616ae448e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79eb36b173b41f6" /><Relationship Type="http://schemas.openxmlformats.org/officeDocument/2006/relationships/notesMaster" Target="/ppt/notesMasters/notesMaster1.xml" Id="R9bec6f5a49494f9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c8f680590494f53" /><Relationship Type="http://schemas.openxmlformats.org/officeDocument/2006/relationships/notesMaster" Target="/ppt/notesMasters/notesMaster1.xml" Id="Ra610b8e9f2954a8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7eade8e158141be" /><Relationship Type="http://schemas.openxmlformats.org/officeDocument/2006/relationships/notesMaster" Target="/ppt/notesMasters/notesMaster1.xml" Id="R5b46df3d235c41f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9fad124d38d47ad" /><Relationship Type="http://schemas.openxmlformats.org/officeDocument/2006/relationships/notesMaster" Target="/ppt/notesMasters/notesMaster1.xml" Id="Ra543ad8d685a451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88cb91d8ae1422f" /><Relationship Type="http://schemas.openxmlformats.org/officeDocument/2006/relationships/notesMaster" Target="/ppt/notesMasters/notesMaster1.xml" Id="R6e8293402df546b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ee451ccb0fd42f7" /><Relationship Type="http://schemas.openxmlformats.org/officeDocument/2006/relationships/notesMaster" Target="/ppt/notesMasters/notesMaster1.xml" Id="R2f026e4e15164ee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bdf44b07d904781" /><Relationship Type="http://schemas.openxmlformats.org/officeDocument/2006/relationships/notesMaster" Target="/ppt/notesMasters/notesMaster1.xml" Id="R6b7621612ed141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assets/analysis-data.json و assets/source-register.json</a:t>
            </a:r>
          </a:p>
          <a:p xmlns:a="http://schemas.openxmlformats.org/drawingml/2006/main">
            <a:r>
              <a:t>- اسناد خام آرشیو در این PPTX منتشر یا ضمیمه نشده‌اند.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جریان نقد، نقد پایان دوره و نسبت بدهی/حقوق: assets/analysis-data.json</a:t>
            </a:r>
          </a:p>
          <a:p xmlns:a="http://schemas.openxmlformats.org/drawingml/2006/main">
            <a:r>
              <a:t>- این نسبت، آستانهٔ مصوب یا توصیهٔ مالی نیست.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واحد، لینک بیرونی و نبود نظر حسابرس: assets/source-register.json</a:t>
            </a:r>
          </a:p>
          <a:p xmlns:a="http://schemas.openxmlformats.org/drawingml/2006/main">
            <a:r>
              <a:t>- اختلاف‌های تطبیق: assets/reconciliation.json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قالب ریسک و پاسخ: assets/reconciliation.json و assets/assumption-ledger.json</a:t>
            </a:r>
          </a:p>
          <a:p xmlns:a="http://schemas.openxmlformats.org/drawingml/2006/main">
            <a:r>
              <a:t>- این ماتریس کیفی است و احتمال/ارزش مالی ندارد.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سناریوها و قاعده‌های آینده‌پژوهی: assets/assumption-ledger.json</a:t>
            </a:r>
          </a:p>
          <a:p xmlns:a="http://schemas.openxmlformats.org/drawingml/2006/main">
            <a:r>
              <a:t>- این صفحه هیچ عدد، وزن یا پیش‌بینی مالی ارائه نمی‌کند.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مدل کمک‌تصمیم‌گیری: چارچوب تحلیلی گزارش و assets/assumption-ledger.json</a:t>
            </a:r>
          </a:p>
          <a:p xmlns:a="http://schemas.openxmlformats.org/drawingml/2006/main">
            <a:r>
              <a:t>- این مدل پیشنهاد حکمرانی است و مصوبهٔ اجرایی تلقی نمی‌شود.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گیت‌های تصمیم از چارچوب پیشنهادی گزارش و assets/assumption-ledger.json مشتق شده‌اند.</a:t>
            </a:r>
          </a:p>
          <a:p xmlns:a="http://schemas.openxmlformats.org/drawingml/2006/main">
            <a:r>
              <a:t>- این‌ها کنترل حکمرانی پیشنهادی‌اند، نه وضعیت اجراشده.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تایم‌لاین آینده‌پژوهی: چارچوب پیشنهادی گزارش و assets/assumption-ledger.json</a:t>
            </a:r>
          </a:p>
          <a:p xmlns:a="http://schemas.openxmlformats.org/drawingml/2006/main">
            <a:r>
              <a:t>- این اسلاید برنامهٔ اجرایی مصوب نیست.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روش و محدودیت‌ها: assets/forecast-scenarios.json و assets/advisory-contract.json</a:t>
            </a:r>
          </a:p>
          <a:p xmlns:a="http://schemas.openxmlformats.org/drawingml/2006/main">
            <a:r>
              <a:t>- اثر انگشت فرض‌ها: fd08239313d8d64b233499530d6ac2fb1f95c5a68faa0e4c6bb6c9444e6d4a32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فرض‌ها و خروجی‌های مسیر: assets/forecast-scenarios.json</a:t>
            </a:r>
          </a:p>
          <a:p xmlns:a="http://schemas.openxmlformats.org/drawingml/2006/main">
            <a:r>
              <a:t>- همهٔ ارقام اسمی‌اند و deflator وارد مدل نشده است.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خلاصهٔ عددی: assets/forecast-scenarios.json، scenario_summaries</a:t>
            </a:r>
          </a:p>
          <a:p xmlns:a="http://schemas.openxmlformats.org/drawingml/2006/main">
            <a:r>
              <a:t>- واحد: میلیارد ریال؛ claim label: سناریویی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مقادیر ۱۴۰۴ و CAGR: assets/analysis-data.json</a:t>
            </a:r>
          </a:p>
          <a:p xmlns:a="http://schemas.openxmlformats.org/drawingml/2006/main">
            <a:r>
              <a:t>- مرز نظر حسابرس: assets/source-register.json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شبکه و breakpoints: assets/forecast-scenarios.json</a:t>
            </a:r>
          </a:p>
          <a:p xmlns:a="http://schemas.openxmlformats.org/drawingml/2006/main">
            <a:r>
              <a:t>- این heatmap deterministic است و احتمال یا فراوانی آماری ندارد.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مسیر CFO و breakpoints: assets/forecast-scenarios.json</a:t>
            </a:r>
          </a:p>
          <a:p xmlns:a="http://schemas.openxmlformats.org/drawingml/2006/main">
            <a:r>
              <a:t>- نقد پایان دوره و ترازنامه عمداً مدل نشده‌اند.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ماتریس ۲×۲ و signpostها: assets/future-trend-register.json</a:t>
            </a:r>
          </a:p>
          <a:p xmlns:a="http://schemas.openxmlformats.org/drawingml/2006/main">
            <a:r>
              <a:t>- هیچ احتمال سناریو تعیین نشده است.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رجیستر و URLهای رسمی: assets/future-trend-register.json</a:t>
            </a:r>
          </a:p>
          <a:p xmlns:a="http://schemas.openxmlformats.org/drawingml/2006/main">
            <a:r>
              <a:t>- دادهٔ مدل: assets/forecast-scenarios.json؛ منابع بیرونی عددی وارد آن نشده‌اند.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گیت‌ها، timeline و سبد اختیار: assets/future-trend-register.json و assets/advisory-contract.json</a:t>
            </a:r>
          </a:p>
          <a:p xmlns:a="http://schemas.openxmlformats.org/drawingml/2006/main">
            <a:r>
              <a:t>- این مسیر پیشنهاد حکمرانی است، نه برنامهٔ اجرایی مصوب.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تصمیم‌های اطلاعاتی پیشنهادی: assets/reconciliation.json و assets/assumption-ledger.json</a:t>
            </a:r>
          </a:p>
          <a:p xmlns:a="http://schemas.openxmlformats.org/drawingml/2006/main">
            <a:r>
              <a:t>- فهرست خروجی‌ها پس از ساخت در assets/manifest.json و assets/SHA256SUMS.txt ثبت می‌شود.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روش و مرز انتشار: assets/analysis-data.json</a:t>
            </a:r>
          </a:p>
          <a:p xmlns:a="http://schemas.openxmlformats.org/drawingml/2006/main">
            <a:r>
              <a:t>- کیفیت داده: assets/source-register.json و assets/reconciliation.json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زنجیرهٔ داده و مرز عمومی: assets/source-register.json</a:t>
            </a:r>
          </a:p>
          <a:p xmlns:a="http://schemas.openxmlformats.org/drawingml/2006/main">
            <a:r>
              <a:t>- کنترل‌های تطبیق: assets/reconciliation.json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سری کامل و نسبت‌ها: assets/analysis-data.json</a:t>
            </a:r>
          </a:p>
          <a:p xmlns:a="http://schemas.openxmlformats.org/drawingml/2006/main">
            <a:r>
              <a:t>- قاعدهٔ انتخاب سری: assets/analysis-data.json، method.selected_series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درآمد و سود ناخالص: assets/analysis-data.json</a:t>
            </a:r>
          </a:p>
          <a:p xmlns:a="http://schemas.openxmlformats.org/drawingml/2006/main">
            <a:r>
              <a:t>- CAGR و ضریب رشد: assets/analysis-data.json، derived_metrics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حاشیه‌ها: assets/analysis-data.json</a:t>
            </a:r>
          </a:p>
          <a:p xmlns:a="http://schemas.openxmlformats.org/drawingml/2006/main">
            <a:r>
              <a:t>- نیاز به شواهد علّی و نظر حسابرس: assets/source-register.json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سود عملیاتی و سود خالص: assets/analysis-data.json</a:t>
            </a:r>
          </a:p>
          <a:p xmlns:a="http://schemas.openxmlformats.org/drawingml/2006/main">
            <a:r>
              <a:t>- محدودیت علّی و شواهد حسابرسی: assets/source-register.json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دارایی، بدهی و حقوق مالکانه: assets/analysis-data.json</a:t>
            </a:r>
          </a:p>
          <a:p xmlns:a="http://schemas.openxmlformats.org/drawingml/2006/main">
            <a:r>
              <a:t>- مدل گیت تصمیم: assets/assumption-ledger.json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6d3d0192647d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3ca4fa20b5b4bb4" /><Relationship Type="http://schemas.openxmlformats.org/officeDocument/2006/relationships/slideLayout" Target="/ppt/slideLayouts/slideLayout1.xml" Id="Rda3eae11e21f421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eae11e21f421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e9ceafbb4398" /><Relationship Type="http://schemas.openxmlformats.org/officeDocument/2006/relationships/notesSlide" Target="/ppt/notesSlides/notesSlide1.xml" Id="R8a308cbffd604ea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c7c384bb4785" /><Relationship Type="http://schemas.openxmlformats.org/officeDocument/2006/relationships/chart" Target="/ppt/slides/charts/chart5.xml" Id="Rc3fddaaaa1974c0f" /><Relationship Type="http://schemas.openxmlformats.org/officeDocument/2006/relationships/chart" Target="/ppt/slides/charts/chart6.xml" Id="R6d3e30f6e51b4b9d" /><Relationship Type="http://schemas.openxmlformats.org/officeDocument/2006/relationships/notesSlide" Target="/ppt/notesSlides/notesSlide10.xml" Id="R1859ecde9f4342d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6a5570ae41c1" /><Relationship Type="http://schemas.openxmlformats.org/officeDocument/2006/relationships/notesSlide" Target="/ppt/notesSlides/notesSlide11.xml" Id="Reaf043ddaf9e440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5d464206d4b8b" /><Relationship Type="http://schemas.openxmlformats.org/officeDocument/2006/relationships/notesSlide" Target="/ppt/notesSlides/notesSlide12.xml" Id="Ra6d78ab57b9f4a1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158e80d04dc1" /><Relationship Type="http://schemas.openxmlformats.org/officeDocument/2006/relationships/notesSlide" Target="/ppt/notesSlides/notesSlide13.xml" Id="Rfd16c1ddf0cd42c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f7513cf34893" /><Relationship Type="http://schemas.openxmlformats.org/officeDocument/2006/relationships/notesSlide" Target="/ppt/notesSlides/notesSlide14.xml" Id="R0dbdc2a53c184b1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0ce7808746d1" /><Relationship Type="http://schemas.openxmlformats.org/officeDocument/2006/relationships/notesSlide" Target="/ppt/notesSlides/notesSlide15.xml" Id="Rcb821e3fce1c45d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d367b38740c7" /><Relationship Type="http://schemas.openxmlformats.org/officeDocument/2006/relationships/notesSlide" Target="/ppt/notesSlides/notesSlide16.xml" Id="Rfdeebf104c82419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a1fb9bcf4d42" /><Relationship Type="http://schemas.openxmlformats.org/officeDocument/2006/relationships/notesSlide" Target="/ppt/notesSlides/notesSlide17.xml" Id="Rf41c6d58b2df443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d710b4c747ca" /><Relationship Type="http://schemas.openxmlformats.org/officeDocument/2006/relationships/chart" Target="/ppt/slides/charts/chart7.xml" Id="R4fe0a40c84df4e47" /><Relationship Type="http://schemas.openxmlformats.org/officeDocument/2006/relationships/notesSlide" Target="/ppt/notesSlides/notesSlide18.xml" Id="Rbbb331a29f60494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e88f425a4a52" /><Relationship Type="http://schemas.openxmlformats.org/officeDocument/2006/relationships/notesSlide" Target="/ppt/notesSlides/notesSlide19.xml" Id="Rac5d3cab0ac7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c696c5534c09" /><Relationship Type="http://schemas.openxmlformats.org/officeDocument/2006/relationships/notesSlide" Target="/ppt/notesSlides/notesSlide2.xml" Id="R9037551459224eb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1c3b16bf450f" /><Relationship Type="http://schemas.openxmlformats.org/officeDocument/2006/relationships/notesSlide" Target="/ppt/notesSlides/notesSlide20.xml" Id="Rf010d9b7a5304c1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baad4337c43f1" /><Relationship Type="http://schemas.openxmlformats.org/officeDocument/2006/relationships/chart" Target="/ppt/slides/charts/chart8.xml" Id="R91543a7e56364ca1" /><Relationship Type="http://schemas.openxmlformats.org/officeDocument/2006/relationships/notesSlide" Target="/ppt/notesSlides/notesSlide21.xml" Id="Rc788a8358595412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702d6acd4269" /><Relationship Type="http://schemas.openxmlformats.org/officeDocument/2006/relationships/notesSlide" Target="/ppt/notesSlides/notesSlide22.xml" Id="Rc88ca708f17343f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66de1446847cc" /><Relationship Type="http://schemas.openxmlformats.org/officeDocument/2006/relationships/notesSlide" Target="/ppt/notesSlides/notesSlide23.xml" Id="R6fc3b99e235646c7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3d94ca9c240be" /><Relationship Type="http://schemas.openxmlformats.org/officeDocument/2006/relationships/notesSlide" Target="/ppt/notesSlides/notesSlide24.xml" Id="R7f51e5cc45584be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491534804dd9" /><Relationship Type="http://schemas.openxmlformats.org/officeDocument/2006/relationships/notesSlide" Target="/ppt/notesSlides/notesSlide25.xml" Id="R8f9dcedbe8d8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0e4b5d16d40a8" /><Relationship Type="http://schemas.openxmlformats.org/officeDocument/2006/relationships/notesSlide" Target="/ppt/notesSlides/notesSlide3.xml" Id="Rb208c3791ad7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175701ce4a6d" /><Relationship Type="http://schemas.openxmlformats.org/officeDocument/2006/relationships/notesSlide" Target="/ppt/notesSlides/notesSlide4.xml" Id="Rd3e7f015824a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8240681646b0" /><Relationship Type="http://schemas.openxmlformats.org/officeDocument/2006/relationships/notesSlide" Target="/ppt/notesSlides/notesSlide5.xml" Id="Rca8b2bed1cb6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f3f447b04bf5" /><Relationship Type="http://schemas.openxmlformats.org/officeDocument/2006/relationships/chart" Target="/ppt/slides/charts/chart1.xml" Id="R16799cbede0e4c62" /><Relationship Type="http://schemas.openxmlformats.org/officeDocument/2006/relationships/notesSlide" Target="/ppt/notesSlides/notesSlide6.xml" Id="R637a174fd71d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08702dd1402c" /><Relationship Type="http://schemas.openxmlformats.org/officeDocument/2006/relationships/chart" Target="/ppt/slides/charts/chart2.xml" Id="Rdf1c054903ed4e86" /><Relationship Type="http://schemas.openxmlformats.org/officeDocument/2006/relationships/notesSlide" Target="/ppt/notesSlides/notesSlide7.xml" Id="R31e7d2f0f1994e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ebe4628ab4bff" /><Relationship Type="http://schemas.openxmlformats.org/officeDocument/2006/relationships/chart" Target="/ppt/slides/charts/chart3.xml" Id="R302579c121754084" /><Relationship Type="http://schemas.openxmlformats.org/officeDocument/2006/relationships/notesSlide" Target="/ppt/notesSlides/notesSlide8.xml" Id="R2e596bfa2eab4ce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dd52c8c734313" /><Relationship Type="http://schemas.openxmlformats.org/officeDocument/2006/relationships/chart" Target="/ppt/slides/charts/chart4.xml" Id="Rc59a294215914c16" /><Relationship Type="http://schemas.openxmlformats.org/officeDocument/2006/relationships/notesSlide" Target="/ppt/notesSlides/notesSlide9.xml" Id="R80293b1deacd4521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درآمد</c:v>
          </c:tx>
          <c:spPr>
            <a:solidFill xmlns:a="http://schemas.openxmlformats.org/drawingml/2006/main">
              <a:srgbClr val="1463A5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377.412</c:v>
              </c:pt>
              <c:pt idx="1">
                <c:v>537.538</c:v>
              </c:pt>
              <c:pt idx="2">
                <c:v>918.796</c:v>
              </c:pt>
              <c:pt idx="3">
                <c:v>1080.581</c:v>
              </c:pt>
              <c:pt idx="4">
                <c:v>1575.896</c:v>
              </c:pt>
            </c:numLit>
          </c:val>
        </c:ser>
        <c:ser>
          <c:idx val="1"/>
          <c:order val="1"/>
          <c:tx>
            <c:v>سود ناخالص</c:v>
          </c:tx>
          <c:spPr>
            <a:solidFill xmlns:a="http://schemas.openxmlformats.org/drawingml/2006/main">
              <a:srgbClr val="007F79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125.997</c:v>
              </c:pt>
              <c:pt idx="1">
                <c:v>152.284</c:v>
              </c:pt>
              <c:pt idx="2">
                <c:v>278.611</c:v>
              </c:pt>
              <c:pt idx="3">
                <c:v>401.717</c:v>
              </c:pt>
              <c:pt idx="4">
                <c:v>614.06</c:v>
              </c:pt>
            </c:numLit>
          </c:val>
        </c:ser>
        <c:gapWidth val="44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83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25">
              <a:solidFill>
                <a:srgbClr val="63738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حاشیه ناخالص</c:v>
          </c:tx>
          <c:spPr>
            <a:solidFill xmlns:a="http://schemas.openxmlformats.org/drawingml/2006/main">
              <a:srgbClr val="007F79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0%</c:formatCode>
              <c:ptCount val="5"/>
              <c:pt idx="0">
                <c:v>0.33384471</c:v>
              </c:pt>
              <c:pt idx="1">
                <c:v>0.28329904</c:v>
              </c:pt>
              <c:pt idx="2">
                <c:v>0.30323489</c:v>
              </c:pt>
              <c:pt idx="3">
                <c:v>0.37176019</c:v>
              </c:pt>
              <c:pt idx="4">
                <c:v>0.38965769</c:v>
              </c:pt>
            </c:numLit>
          </c:val>
        </c:ser>
        <c:ser>
          <c:idx val="1"/>
          <c:order val="1"/>
          <c:tx>
            <c:v>حاشیه خالص</c:v>
          </c:tx>
          <c:spPr>
            <a:solidFill xmlns:a="http://schemas.openxmlformats.org/drawingml/2006/main">
              <a:srgbClr val="D99A2B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0%</c:formatCode>
              <c:ptCount val="5"/>
              <c:pt idx="0">
                <c:v>0.03167891</c:v>
              </c:pt>
              <c:pt idx="1">
                <c:v>0.01444177</c:v>
              </c:pt>
              <c:pt idx="2">
                <c:v>0.02222256</c:v>
              </c:pt>
              <c:pt idx="3">
                <c:v>0.01799587</c:v>
              </c:pt>
              <c:pt idx="4">
                <c:v>0.02659313</c:v>
              </c:pt>
            </c:numLit>
          </c:val>
        </c:ser>
        <c:gapWidth val="52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0.45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0%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83"/>
                </a:solidFill>
              </a:defRPr>
            </a:pPr>
          </a:p>
        </c:txPr>
        <c:crossAx val="48650112"/>
        <c:crossBetween val="between"/>
        <c:majorUnit val="0.1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25">
              <a:solidFill>
                <a:srgbClr val="63738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سود عملیاتی</c:v>
          </c:tx>
          <c:spPr>
            <a:solidFill xmlns:a="http://schemas.openxmlformats.org/drawingml/2006/main">
              <a:srgbClr val="D9672B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12.283</c:v>
              </c:pt>
              <c:pt idx="1">
                <c:v>7.764</c:v>
              </c:pt>
              <c:pt idx="2">
                <c:v>32.914</c:v>
              </c:pt>
              <c:pt idx="3">
                <c:v>77.76</c:v>
              </c:pt>
              <c:pt idx="4">
                <c:v>90.658</c:v>
              </c:pt>
            </c:numLit>
          </c:val>
        </c:ser>
        <c:ser>
          <c:idx val="1"/>
          <c:order val="1"/>
          <c:tx>
            <c:v>سود خالص</c:v>
          </c:tx>
          <c:spPr>
            <a:solidFill xmlns:a="http://schemas.openxmlformats.org/drawingml/2006/main">
              <a:srgbClr val="D99A2B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11.956</c:v>
              </c:pt>
              <c:pt idx="1">
                <c:v>7.763</c:v>
              </c:pt>
              <c:pt idx="2">
                <c:v>20.418</c:v>
              </c:pt>
              <c:pt idx="3">
                <c:v>19.446</c:v>
              </c:pt>
              <c:pt idx="4">
                <c:v>41.908</c:v>
              </c:pt>
            </c:numLit>
          </c:val>
        </c:ser>
        <c:gapWidth val="52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83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825">
              <a:solidFill>
                <a:srgbClr val="63738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دارایی</c:v>
          </c:tx>
          <c:spPr>
            <a:solidFill xmlns:a="http://schemas.openxmlformats.org/drawingml/2006/main">
              <a:srgbClr val="1463A5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239.539</c:v>
              </c:pt>
              <c:pt idx="1">
                <c:v>319.278</c:v>
              </c:pt>
              <c:pt idx="2">
                <c:v>829.43</c:v>
              </c:pt>
              <c:pt idx="3">
                <c:v>888.088</c:v>
              </c:pt>
              <c:pt idx="4">
                <c:v>1250.652</c:v>
              </c:pt>
            </c:numLit>
          </c:val>
        </c:ser>
        <c:ser>
          <c:idx val="1"/>
          <c:order val="1"/>
          <c:tx>
            <c:v>بدهی</c:v>
          </c:tx>
          <c:spPr>
            <a:solidFill xmlns:a="http://schemas.openxmlformats.org/drawingml/2006/main">
              <a:srgbClr val="D9672B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177.41</c:v>
              </c:pt>
              <c:pt idx="1">
                <c:v>252.328</c:v>
              </c:pt>
              <c:pt idx="2">
                <c:v>736.917</c:v>
              </c:pt>
              <c:pt idx="3">
                <c:v>810.657</c:v>
              </c:pt>
              <c:pt idx="4">
                <c:v>1131.314</c:v>
              </c:pt>
            </c:numLit>
          </c:val>
        </c:ser>
        <c:ser>
          <c:idx val="2"/>
          <c:order val="2"/>
          <c:tx>
            <c:v>حقوق مالکانه</c:v>
          </c:tx>
          <c:spPr>
            <a:solidFill xmlns:a="http://schemas.openxmlformats.org/drawingml/2006/main">
              <a:srgbClr val="D99A2B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62.129</c:v>
              </c:pt>
              <c:pt idx="1">
                <c:v>66.95</c:v>
              </c:pt>
              <c:pt idx="2">
                <c:v>92.513</c:v>
              </c:pt>
              <c:pt idx="3">
                <c:v>77.431</c:v>
              </c:pt>
              <c:pt idx="4">
                <c:v>119.338</c:v>
              </c:pt>
            </c:numLit>
          </c:val>
        </c:ser>
        <c:gapWidth val="44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83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50">
              <a:solidFill>
                <a:srgbClr val="63738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charts/chart5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جریان نقد عملیاتی</c:v>
          </c:tx>
          <c:spPr>
            <a:solidFill xmlns:a="http://schemas.openxmlformats.org/drawingml/2006/main">
              <a:srgbClr val="28845A"/>
            </a:solidFill>
          </c:spPr>
          <c:invertIfNegative val="0"/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-12.532</c:v>
              </c:pt>
              <c:pt idx="1">
                <c:v>126.211</c:v>
              </c:pt>
              <c:pt idx="2">
                <c:v>279.985</c:v>
              </c:pt>
              <c:pt idx="3">
                <c:v>189.786</c:v>
              </c:pt>
              <c:pt idx="4">
                <c:v>414.04</c:v>
              </c:pt>
            </c:numLit>
          </c:val>
        </c:ser>
        <c:ser>
          <c:idx val="1"/>
          <c:order val="1"/>
          <c:tx>
            <c:v>نقد پایان دوره</c:v>
          </c:tx>
          <c:spPr>
            <a:solidFill xmlns:a="http://schemas.openxmlformats.org/drawingml/2006/main">
              <a:srgbClr val="1463A5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#,##0</c:formatCode>
              <c:ptCount val="5"/>
              <c:pt idx="0">
                <c:v>63.236</c:v>
              </c:pt>
              <c:pt idx="1">
                <c:v>141.775</c:v>
              </c:pt>
              <c:pt idx="2">
                <c:v>101.499</c:v>
              </c:pt>
              <c:pt idx="3">
                <c:v>138.885</c:v>
              </c:pt>
              <c:pt idx="4">
                <c:v>302.687</c:v>
              </c:pt>
            </c:numLit>
          </c:val>
        </c:ser>
        <c:gapWidth val="44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37383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675">
              <a:solidFill>
                <a:srgbClr val="63738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charts/chart6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بدهی / حقوق مالکانه</c:v>
          </c:tx>
          <c:spPr>
            <a:solidFill xmlns:a="http://schemas.openxmlformats.org/drawingml/2006/main">
              <a:srgbClr val="D9672B"/>
            </a:solidFill>
          </c:spPr>
          <c:cat>
            <c:strLit>
              <c:ptCount val="5"/>
              <c:pt idx="0">
                <c:v>۱۴۰۰</c:v>
              </c:pt>
              <c:pt idx="1">
                <c:v>۱۴۰۱</c:v>
              </c:pt>
              <c:pt idx="2">
                <c:v>۱۴۰۲</c:v>
              </c:pt>
              <c:pt idx="3">
                <c:v>۱۴۰۳</c:v>
              </c:pt>
              <c:pt idx="4">
                <c:v>۱۴۰۴</c:v>
              </c:pt>
            </c:strLit>
          </c:cat>
          <c:val>
            <c:numLit>
              <c:formatCode>0.0x</c:formatCode>
              <c:ptCount val="5"/>
              <c:pt idx="0">
                <c:v>2.9</c:v>
              </c:pt>
              <c:pt idx="1">
                <c:v>3.8</c:v>
              </c:pt>
              <c:pt idx="2">
                <c:v>8</c:v>
              </c:pt>
              <c:pt idx="3">
                <c:v>10.5</c:v>
              </c:pt>
              <c:pt idx="4">
                <c:v>9.5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675" b="1">
                  <a:solidFill>
                    <a:srgbClr val="0D2A4A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0.0x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675">
                <a:solidFill>
                  <a:srgbClr val="637383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</c:spPr>
</c:chartSpace>
</file>

<file path=ppt/slides/charts/chart7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پایه</c:v>
          </c:tx>
          <c:spPr>
            <a:ln xmlns:a="http://schemas.openxmlformats.org/drawingml/2006/main" w="28575">
              <a:solidFill>
                <a:srgbClr val="1463A5"/>
              </a:solidFill>
            </a:ln>
          </c:spPr>
          <c:marker>
            <c:size val="5"/>
            <c:spPr>
              <a:solidFill xmlns:a="http://schemas.openxmlformats.org/drawingml/2006/main">
                <a:srgbClr val="1463A5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2048.6648</c:v>
              </c:pt>
              <c:pt idx="1">
                <c:v>2601.804296</c:v>
              </c:pt>
              <c:pt idx="2">
                <c:v>3226.237327</c:v>
              </c:pt>
              <c:pt idx="3">
                <c:v>3903.747166</c:v>
              </c:pt>
              <c:pt idx="4">
                <c:v>4606.421656</c:v>
              </c:pt>
            </c:numLit>
          </c:val>
        </c:ser>
        <c:ser>
          <c:idx val="1"/>
          <c:order val="1"/>
          <c:tx>
            <c:v>رشد کنترل‌شده</c:v>
          </c:tx>
          <c:spPr>
            <a:ln xmlns:a="http://schemas.openxmlformats.org/drawingml/2006/main" w="28575">
              <a:solidFill>
                <a:srgbClr val="007F79"/>
              </a:solidFill>
            </a:ln>
          </c:spPr>
          <c:marker>
            <c:size val="5"/>
            <c:spPr>
              <a:solidFill xmlns:a="http://schemas.openxmlformats.org/drawingml/2006/main">
                <a:srgbClr val="007F79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2237.77232</c:v>
              </c:pt>
              <c:pt idx="1">
                <c:v>3043.370355</c:v>
              </c:pt>
              <c:pt idx="2">
                <c:v>3986.815165</c:v>
              </c:pt>
              <c:pt idx="3">
                <c:v>5063.25526</c:v>
              </c:pt>
              <c:pt idx="4">
                <c:v>6278.436522</c:v>
              </c:pt>
            </c:numLit>
          </c:val>
        </c:ser>
        <c:ser>
          <c:idx val="2"/>
          <c:order val="2"/>
          <c:tx>
            <c:v>فشار حاشیه</c:v>
          </c:tx>
          <c:spPr>
            <a:ln xmlns:a="http://schemas.openxmlformats.org/drawingml/2006/main" w="28575">
              <a:solidFill>
                <a:srgbClr val="D99A2B"/>
              </a:solidFill>
            </a:ln>
          </c:spPr>
          <c:marker>
            <c:size val="5"/>
            <c:spPr>
              <a:solidFill xmlns:a="http://schemas.openxmlformats.org/drawingml/2006/main">
                <a:srgbClr val="D99A2B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1765.00352</c:v>
              </c:pt>
              <c:pt idx="1">
                <c:v>1959.153907</c:v>
              </c:pt>
              <c:pt idx="2">
                <c:v>2155.069298</c:v>
              </c:pt>
              <c:pt idx="3">
                <c:v>2349.025535</c:v>
              </c:pt>
              <c:pt idx="4">
                <c:v>2536.947578</c:v>
              </c:pt>
            </c:numLit>
          </c:val>
        </c:ser>
        <c:ser>
          <c:idx val="3"/>
          <c:order val="3"/>
          <c:tx>
            <c:v>تنش / شوک</c:v>
          </c:tx>
          <c:spPr>
            <a:ln xmlns:a="http://schemas.openxmlformats.org/drawingml/2006/main" w="28575">
              <a:solidFill>
                <a:srgbClr val="B73A3A"/>
              </a:solidFill>
            </a:ln>
          </c:spPr>
          <c:marker>
            <c:size val="5"/>
            <c:spPr>
              <a:solidFill xmlns:a="http://schemas.openxmlformats.org/drawingml/2006/main">
                <a:srgbClr val="B73A3A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1260.7168</c:v>
              </c:pt>
              <c:pt idx="1">
                <c:v>1134.64512</c:v>
              </c:pt>
              <c:pt idx="2">
                <c:v>1134.64512</c:v>
              </c:pt>
              <c:pt idx="3">
                <c:v>1225.41673</c:v>
              </c:pt>
              <c:pt idx="4">
                <c:v>1409.229239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83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50">
              <a:solidFill>
                <a:srgbClr val="63738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charts/chart8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پایه</c:v>
          </c:tx>
          <c:spPr>
            <a:ln xmlns:a="http://schemas.openxmlformats.org/drawingml/2006/main" w="28575">
              <a:solidFill>
                <a:srgbClr val="1463A5"/>
              </a:solidFill>
            </a:ln>
          </c:spPr>
          <c:marker>
            <c:size val="5"/>
            <c:spPr>
              <a:solidFill xmlns:a="http://schemas.openxmlformats.org/drawingml/2006/main">
                <a:srgbClr val="1463A5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286.813072</c:v>
              </c:pt>
              <c:pt idx="1">
                <c:v>370.757112</c:v>
              </c:pt>
              <c:pt idx="2">
                <c:v>467.804412</c:v>
              </c:pt>
              <c:pt idx="3">
                <c:v>575.802707</c:v>
              </c:pt>
              <c:pt idx="4">
                <c:v>690.963248</c:v>
              </c:pt>
            </c:numLit>
          </c:val>
        </c:ser>
        <c:ser>
          <c:idx val="1"/>
          <c:order val="1"/>
          <c:tx>
            <c:v>رشد کنترل‌شده</c:v>
          </c:tx>
          <c:spPr>
            <a:ln xmlns:a="http://schemas.openxmlformats.org/drawingml/2006/main" w="28575">
              <a:solidFill>
                <a:srgbClr val="007F79"/>
              </a:solidFill>
            </a:ln>
          </c:spPr>
          <c:marker>
            <c:size val="5"/>
            <c:spPr>
              <a:solidFill xmlns:a="http://schemas.openxmlformats.org/drawingml/2006/main">
                <a:srgbClr val="007F79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402.799018</c:v>
              </c:pt>
              <c:pt idx="1">
                <c:v>563.023516</c:v>
              </c:pt>
              <c:pt idx="2">
                <c:v>757.494881</c:v>
              </c:pt>
              <c:pt idx="3">
                <c:v>987.334776</c:v>
              </c:pt>
              <c:pt idx="4">
                <c:v>1255.687304</c:v>
              </c:pt>
            </c:numLit>
          </c:val>
        </c:ser>
        <c:ser>
          <c:idx val="2"/>
          <c:order val="2"/>
          <c:tx>
            <c:v>فشار حاشیه</c:v>
          </c:tx>
          <c:spPr>
            <a:ln xmlns:a="http://schemas.openxmlformats.org/drawingml/2006/main" w="28575">
              <a:solidFill>
                <a:srgbClr val="D99A2B"/>
              </a:solidFill>
            </a:ln>
          </c:spPr>
          <c:marker>
            <c:size val="5"/>
            <c:spPr>
              <a:solidFill xmlns:a="http://schemas.openxmlformats.org/drawingml/2006/main">
                <a:srgbClr val="D99A2B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141.200282</c:v>
              </c:pt>
              <c:pt idx="1">
                <c:v>166.528082</c:v>
              </c:pt>
              <c:pt idx="2">
                <c:v>193.956237</c:v>
              </c:pt>
              <c:pt idx="3">
                <c:v>223.157426</c:v>
              </c:pt>
              <c:pt idx="4">
                <c:v>253.694758</c:v>
              </c:pt>
            </c:numLit>
          </c:val>
        </c:ser>
        <c:ser>
          <c:idx val="3"/>
          <c:order val="3"/>
          <c:tx>
            <c:v>تنش / شوک</c:v>
          </c:tx>
          <c:spPr>
            <a:ln xmlns:a="http://schemas.openxmlformats.org/drawingml/2006/main" w="28575">
              <a:solidFill>
                <a:srgbClr val="B73A3A"/>
              </a:solidFill>
            </a:ln>
          </c:spPr>
          <c:marker>
            <c:size val="5"/>
            <c:spPr>
              <a:solidFill xmlns:a="http://schemas.openxmlformats.org/drawingml/2006/main">
                <a:srgbClr val="B73A3A"/>
              </a:solidFill>
            </c:spPr>
          </c:marker>
          <c:cat>
            <c:strLit>
              <c:ptCount val="5"/>
              <c:pt idx="0">
                <c:v>۱۴۰۵</c:v>
              </c:pt>
              <c:pt idx="1">
                <c:v>۱۴۰۶</c:v>
              </c:pt>
              <c:pt idx="2">
                <c:v>۱۴۰۷</c:v>
              </c:pt>
              <c:pt idx="3">
                <c:v>۱۴۰۸</c:v>
              </c:pt>
              <c:pt idx="4">
                <c:v>۱۴۰۹</c:v>
              </c:pt>
            </c:strLit>
          </c:cat>
          <c:val>
            <c:numLit>
              <c:formatCode>#,##0</c:formatCode>
              <c:ptCount val="5"/>
              <c:pt idx="0">
                <c:v>-100.857344</c:v>
              </c:pt>
              <c:pt idx="1">
                <c:v>-45.385805</c:v>
              </c:pt>
              <c:pt idx="2">
                <c:v>0</c:v>
              </c:pt>
              <c:pt idx="3">
                <c:v>49.016669</c:v>
              </c:pt>
              <c:pt idx="4">
                <c:v>112.738339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A9B8C6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38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CF2F7"/>
              </a:solidFill>
              <a:prstDash val="solid"/>
            </a:ln>
          </c:spPr>
        </c:majorGridlines>
        <c:numFmt formatCode="#,##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83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ECF2F7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750">
              <a:solidFill>
                <a:srgbClr val="63738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2A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B713B1-6AE6-4D40-B30D-50A5D5B3F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85800"/>
            <a:ext cx="10782300" cy="5486400"/>
          </a:xfrm>
          <a:prstGeom xmlns:a="http://schemas.openxmlformats.org/drawingml/2006/main" prst="roundRect">
            <a:avLst>
              <a:gd name="adj" fmla="val 2083"/>
            </a:avLst>
          </a:prstGeom>
          <a:solidFill xmlns:a="http://schemas.openxmlformats.org/drawingml/2006/main">
            <a:srgbClr val="0D2A4A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F466CC-D56B-48E2-89D9-2F51CBC7D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971550"/>
            <a:ext cx="2381250" cy="257175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7304C8-096D-4F36-B7C6-CBDD115F7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1009650"/>
            <a:ext cx="2381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PUBLIC DERIVED PACKAGE | ۱۴۰۵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BE810E-CFBF-4157-9251-F9C989EA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571625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گزارش مجمع ۱۴۰۵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4AC147-4F64-452F-B2F2-D15FFB1EA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885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DDEBFA"/>
                </a:solidFill>
              </a:defRPr>
            </a:pPr>
            <a:r>
              <a:rPr sz="1650" b="0">
                <a:solidFill>
                  <a:srgbClr val="DDEBFA"/>
                </a:solidFill>
              </a:rPr>
              <a:t>مرور مالی، تحلیل روند، آینده‌پژوهی و چارچوب تصمیم‌گیری راهبردی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A71CA3-62CA-481A-84F3-FC6741B36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6096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418CC4-0561-4DBB-990F-16E3C6A11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29000"/>
            <a:ext cx="781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شرکت مرکز ملی شماره‌گذاری کالا و خدمات ایران (سهامی خاص)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6AA5AC-5417-4B38-AA5A-A6BEA8EE9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29050"/>
            <a:ext cx="723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DDEBFA"/>
                </a:solidFill>
              </a:defRPr>
            </a:pPr>
            <a:r>
              <a:rPr sz="1125" b="0">
                <a:solidFill>
                  <a:srgbClr val="DDEBFA"/>
                </a:solidFill>
              </a:rPr>
              <a:t>مبنای تاریخی: ۱۴۰۰ تا ۱۴۰۴ | ارقام: میلیارد ریال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4CFDB4-6AD6-424D-AD6E-5AABB0561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571875"/>
            <a:ext cx="2286000" cy="1276350"/>
          </a:xfrm>
          <a:prstGeom xmlns:a="http://schemas.openxmlformats.org/drawingml/2006/main" prst="roundRect">
            <a:avLst>
              <a:gd name="adj" fmla="val 8955"/>
            </a:avLst>
          </a:prstGeom>
          <a:solidFill xmlns:a="http://schemas.openxmlformats.org/drawingml/2006/main">
            <a:srgbClr val="123A62"/>
          </a:solidFill>
          <a:ln xmlns:a="http://schemas.openxmlformats.org/drawingml/2006/main" w="9525">
            <a:solidFill>
              <a:srgbClr val="2B5F9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BB6FD5-5D99-4DD5-AC1D-776C10550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771900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99A2B"/>
                </a:solidFill>
              </a:defRPr>
            </a:pPr>
            <a:r>
              <a:rPr sz="975" b="1">
                <a:solidFill>
                  <a:srgbClr val="D99A2B"/>
                </a:solidFill>
              </a:rPr>
              <a:t>مرز ادعا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71D259-D3F5-49F9-877A-7A1604BB1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095750"/>
            <a:ext cx="1885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FFFFFF"/>
                </a:solidFill>
              </a:defRPr>
            </a:pPr>
            <a:r>
              <a:rPr sz="975" b="0">
                <a:solidFill>
                  <a:srgbClr val="FFFFFF"/>
                </a:solidFill>
              </a:rPr>
              <a:t>تحلیل مدیریتیِ مبتنی بر منبع</a:t>
            </a:r>
          </a:p>
          <a:p xmlns:a="http://schemas.openxmlformats.org/drawingml/2006/main">
            <a:pPr algn="ctr">
              <a:defRPr sz="975" b="0">
                <a:solidFill>
                  <a:srgbClr val="FFFFFF"/>
                </a:solidFill>
              </a:defRPr>
            </a:pPr>
            <a:r>
              <a:rPr sz="975" b="0">
                <a:solidFill>
                  <a:srgbClr val="FFFFFF"/>
                </a:solidFill>
              </a:rPr>
              <a:t>نه نظر حسابرس، بودجه یا پیش‌بینی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CCE480-5D57-4D82-997B-74DE7EEF8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00700"/>
            <a:ext cx="571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BBD3EC"/>
                </a:solidFill>
              </a:defRPr>
            </a:pPr>
            <a:r>
              <a:rPr sz="900" b="0">
                <a:solidFill>
                  <a:srgbClr val="BBD3EC"/>
                </a:solidFill>
              </a:rPr>
              <a:t>نسخهٔ عمومی مشتق‌شده؛ اسناد خام منتشر نشده‌اند</a:t>
            </a:r>
          </a:p>
        </p:txBody>
      </p:sp>
    </p:spTree>
    <p:extLst>
      <p:ext uri="{BB962C8B-B14F-4D97-AF65-F5344CB8AC3E}">
        <p14:creationId xmlns:p14="http://schemas.microsoft.com/office/powerpoint/2010/main" val="47844141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A98CA3-412C-45A9-9DB6-78F1B6E58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CASH &amp; LEVERAGE | نقد و اهرم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FCA4C0-F800-4415-940D-D7F98E6FC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نقد مثبت است؛ شدت اهرم همچنان یک موضوع پایش است.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B92222-5B7B-494C-AF27-3A7F15939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دو نما در یک صفحه برای جلوگیری از خوانش تک‌بُعدی.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AB4264-A8C1-44B4-9BCF-F0F8AB705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27E99D-7EC1-4012-8D6B-7FB250ED8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33600"/>
            <a:ext cx="5143500" cy="3467100"/>
          </a:xfrm>
          <a:prstGeom xmlns:a="http://schemas.openxmlformats.org/drawingml/2006/main" prst="roundRect">
            <a:avLst>
              <a:gd name="adj" fmla="val 32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18" name="Chart"/>
          <p:cNvGraphicFramePr/>
          <p:nvPr/>
        </p:nvGraphicFramePr>
        <p:xfrm>
          <a:off xmlns:a="http://schemas.openxmlformats.org/drawingml/2006/main" x="1028700" y="2400300"/>
          <a:ext xmlns:a="http://schemas.openxmlformats.org/drawingml/2006/main" cx="4572000" cy="28003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3fddaaaa1974c0f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D97C23-2E9F-4CAE-9030-CF9DC4AF8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33600"/>
            <a:ext cx="5143500" cy="3467100"/>
          </a:xfrm>
          <a:prstGeom xmlns:a="http://schemas.openxmlformats.org/drawingml/2006/main" prst="roundRect">
            <a:avLst>
              <a:gd name="adj" fmla="val 32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20" name="Chart"/>
          <p:cNvGraphicFramePr/>
          <p:nvPr/>
        </p:nvGraphicFramePr>
        <p:xfrm>
          <a:off xmlns:a="http://schemas.openxmlformats.org/drawingml/2006/main" x="6591300" y="2400300"/>
          <a:ext xmlns:a="http://schemas.openxmlformats.org/drawingml/2006/main" cx="4572000" cy="28003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d3e30f6e51b4b9d"/>
          </a:graphicData>
        </a:graphic>
      </p:graphicFrame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EA2827-ADB3-4923-84B7-DBEFDE921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867400"/>
            <a:ext cx="990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چپ: نقد و جریان نقد عملیاتی | راست: نسبت محاسبه‌شدهٔ بدهی به حقوق مالکانه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0F4A54-A3E7-4148-8FC3-D1FBDF2C9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9B41AD-88E7-4396-B635-5A34E335E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857BC1-B3E3-4615-B8E8-F29E68C85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۱۰</a:t>
            </a:r>
          </a:p>
        </p:txBody>
      </p:sp>
    </p:spTree>
    <p:extLst>
      <p:ext uri="{BB962C8B-B14F-4D97-AF65-F5344CB8AC3E}">
        <p14:creationId xmlns:p14="http://schemas.microsoft.com/office/powerpoint/2010/main" val="50417527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348E127-8220-46D9-98CE-3AB9AE66A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QUALITY GATES | گیت‌های کیفیت و تطبیق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8B64E5-0100-46D6-8145-094B3B3F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پیش از اتکای رسمی چه چیزهایی باید بسته شوند؟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FA0C12-6BDA-49DA-A68D-81201267F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عدم‌قطعیت پنهان نمی‌شود؛ به گیت تصمیم تبدیل می‌شود.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16D270-F2AB-4F31-89C1-58B18AC62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8ED8DD-16AA-4E0A-8292-2D207DCAB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90750"/>
            <a:ext cx="1038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A6B9C5-0056-41A6-B98E-B41A8348C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2190750"/>
            <a:ext cx="628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D0DA4A-39DC-4EB5-A145-3683BB808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419350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واحد ۱۴۰۲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1A2FEC-2CEF-4B3C-B19B-15CF61F07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81250"/>
            <a:ext cx="3048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میلیون ریال در منبع؛ تبدیل ثبت‌شده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E4DA00-F93B-4965-8E4C-F1B78D512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81250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بازبینی مستقلِ تبدیل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4B9A9C-FE48-4D0F-8ED5-058381CA6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38475"/>
            <a:ext cx="1038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D1DB5C-CB5B-4FCA-997A-D9BACA42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3038475"/>
            <a:ext cx="628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ACAB68-E860-4E33-A3E5-AEF577AB8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267075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ستون مقایسه‌ای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09DD08-049A-42A3-9AB5-77A653290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28975"/>
            <a:ext cx="3048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اختلاف‌های بااهمیت در فایل‌های بعدی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D59B67-8739-45DD-ACE7-AFC317E7F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2897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تطبیق رسمی و صورتجلسه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848613-039F-4365-98E4-202C5BEC8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86200"/>
            <a:ext cx="1038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55A447-427D-4260-A74F-44026154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3886200"/>
            <a:ext cx="628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B6D005-26C9-4855-AFB9-A1D1F18DD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114800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لینک ۱۴۰۱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3A9C5F-9D0B-4895-A99B-06FEEF463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76700"/>
            <a:ext cx="3048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رابطهٔ external workbook؛ لینک دنبال نشده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C9A77F-686B-4717-B892-29AF2BB67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76700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شاهد دادهٔ ثابت/منبع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F27259-5228-410B-A2D4-3579B3093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733925"/>
            <a:ext cx="1038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156155-26CD-40BC-8CB1-D441BC7DA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4733925"/>
            <a:ext cx="628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6D3C67-D7CB-4860-BEC0-9AB86BD37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962525"/>
            <a:ext cx="1095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نظر حسابرس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B8E505-E60F-4E48-8E79-EE1FBF47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24425"/>
            <a:ext cx="3048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در آرشیو تأیید نشد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5EB37D4-1680-4433-B792-75B2EAD0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924425"/>
            <a:ext cx="4476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دریافت و بررسی مستقل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044685-68DF-4337-AAB2-BACBE590D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5791200"/>
            <a:ext cx="4438650" cy="257175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B73A3A"/>
          </a:solidFill>
          <a:ln xmlns:a="http://schemas.openxmlformats.org/drawingml/2006/main" w="9525">
            <a:solidFill>
              <a:srgbClr val="B73A3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5E0502-4C79-4A89-91E3-DB53F2EDD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58293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نیازمند تأیید رسمی پیش از اتکای سازمانی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EC725E6-8B9E-4DA7-B895-824EDCF5B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A7DBDB-35F3-4088-B1A5-263DA3A6D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6257D92-82F5-4189-B496-06DB2DB9F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۱۱</a:t>
            </a:r>
          </a:p>
        </p:txBody>
      </p:sp>
    </p:spTree>
    <p:extLst>
      <p:ext uri="{BB962C8B-B14F-4D97-AF65-F5344CB8AC3E}">
        <p14:creationId xmlns:p14="http://schemas.microsoft.com/office/powerpoint/2010/main" val="79350979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605F470-0C45-47BA-8B16-157161F66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RISK MAP | نقشهٔ ریسک تصمیم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D85781-412C-4A64-8716-4A8106B80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اولویت‌ها کیفی‌اند؛ برای سازمان‌دهی پاسخ، نه شبیه‌سازی عددی.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E4A9E1-49C6-4763-AD12-358EBC855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شدت یا احتمال عددی در این گزارش ساخته نشده است.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8F73F1-ACAC-4B1B-A18C-787FC8C41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19C250-0B46-4165-9983-D7A286362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383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F2D27C-920A-4E1F-B07A-101E0825F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2383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6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94F8B6-53BF-46C2-94D9-F3125AAEB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383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C3FFD2-F835-4E58-ABD1-8C012579A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289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D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F35719-9EA3-4493-8237-3BFF50286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2289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A1093E-3CF7-40A4-AF99-5F71822BE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2289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6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0A7298-E7E6-427D-8B72-6B69ECB2E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195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6E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48E8F6-F1D0-4DC8-BC3B-D2559C627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2195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D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952F83-8123-4B47-BA34-52D3A7EB1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219575"/>
            <a:ext cx="962025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AC1D1C-4442-4A02-8B79-998605093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35305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اثر 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DA1015-277B-4EEF-9A0E-3A92B1FF4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718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احتمال ↑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9CE73A-F9B4-4D7E-9572-147BFE8E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581275"/>
            <a:ext cx="7620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B73A3A"/>
          </a:solidFill>
          <a:ln xmlns:a="http://schemas.openxmlformats.org/drawingml/2006/main" w="9525">
            <a:solidFill>
              <a:srgbClr val="B73A3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1683B4-3F61-452C-ACEC-9D66A5F42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647950"/>
            <a:ext cx="685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تطبیق‌پذیری داده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9960D6-9A6D-4ECE-9140-705F4CD97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571875"/>
            <a:ext cx="7620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D9672B"/>
          </a:solidFill>
          <a:ln xmlns:a="http://schemas.openxmlformats.org/drawingml/2006/main" w="9525">
            <a:solidFill>
              <a:srgbClr val="D9672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A386E5-4F7F-4151-89F8-10EF947C5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638550"/>
            <a:ext cx="685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ساختار سرمایه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E79B67-214D-4411-8A8F-4455708ED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571875"/>
            <a:ext cx="7620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3888B6-39F8-4D92-A100-0CDCDDFC1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638550"/>
            <a:ext cx="685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تبدیل نقد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60801F-75F2-460F-955B-29982F756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562475"/>
            <a:ext cx="7620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1F9AE6-D7F6-4757-B59B-AA724E3AA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29150"/>
            <a:ext cx="685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ورودی سناریو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B29E68-702C-410D-B465-105C2256D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581275"/>
            <a:ext cx="7620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B73A3A"/>
          </a:solidFill>
          <a:ln xmlns:a="http://schemas.openxmlformats.org/drawingml/2006/main" w="9525">
            <a:solidFill>
              <a:srgbClr val="B73A3A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F3FC8B-12EA-4126-8817-123347FE9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647950"/>
            <a:ext cx="6858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نظر حسابرس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C2D726-98A9-42B1-924F-D891F6613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209800"/>
            <a:ext cx="6191250" cy="3257550"/>
          </a:xfrm>
          <a:prstGeom xmlns:a="http://schemas.openxmlformats.org/drawingml/2006/main" prst="roundRect">
            <a:avLst>
              <a:gd name="adj" fmla="val 35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2487093-7A59-4FA3-BE7D-792AA61C7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5146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D2A4A"/>
                </a:solidFill>
              </a:defRPr>
            </a:pPr>
            <a:r>
              <a:rPr sz="1350" b="1">
                <a:solidFill>
                  <a:srgbClr val="0D2A4A"/>
                </a:solidFill>
              </a:rPr>
              <a:t>پاسخ‌های اولویت‌دار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9C83644-5107-4F5E-9D21-1F5A8012B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3200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704CE50-DAC6-4896-A8B3-483D16E3F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3133725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تطبیق رسمیِ مقایسه‌ای پیش از استفادهٔ رسمی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D90FBF3-DE08-49D4-9A0F-DF28C0D9B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37052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A71F968-AF4D-46FF-8592-567113554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3638550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داشبورد مالک‌دار برای نقد و ساختار سرمایه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FDCF8C1-251A-4B16-9563-B890EC72C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42100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881AB5F-E125-447A-9319-F83A5EE0C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4143375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رجیستر فرض‌ها با منبع، مالک و تاریخ بازبینی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C4F9A2-23F0-458E-A92A-B4DC0750A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47148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1F29409-0014-49EB-9B24-2FDD3DA73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4648200"/>
            <a:ext cx="4972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مسیر دریافت/بررسی سند حسابرس به‌صورت مستقل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1681A68-5468-4D0A-9FE2-FB24F3E98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ECD0828-06A2-41D8-AEAC-3DB476684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FDA0987-CBD9-42D5-A38A-9694FFCD5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۱۲</a:t>
            </a:r>
          </a:p>
        </p:txBody>
      </p:sp>
    </p:spTree>
    <p:extLst>
      <p:ext uri="{BB962C8B-B14F-4D97-AF65-F5344CB8AC3E}">
        <p14:creationId xmlns:p14="http://schemas.microsoft.com/office/powerpoint/2010/main" val="47077154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C0F0E7A-70C8-4439-AA9F-B33F01735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FORESIGHT | گام‌های آغازین ۱۴۰۵ تا ۱۴۰۷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8C3976-7D74-4561-AEC0-EA770EF86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چهار سناریوی کیفی برای آماده‌سازی شواهد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6C89FD-99D8-4B47-AE39-EBD640A1A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این بخش نزدیک‌مدتِ مسیر کامل ۱۴۰۵ تا ۱۴۰۹ است؛ سناریوها بودجه، پیش‌بینی یا تعهد اجرایی نیستند.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E41C1F-C47D-4211-AE26-EC306BF94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494B94-7A84-4C0F-BA4B-CBB33901C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019300"/>
            <a:ext cx="857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37383"/>
                </a:solidFill>
              </a:defRPr>
            </a:pPr>
            <a:r>
              <a:rPr sz="825" b="1">
                <a:solidFill>
                  <a:srgbClr val="637383"/>
                </a:solidFill>
              </a:rPr>
              <a:t>سناریو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50A062-B3FA-411B-AF1C-51E098EAC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0193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37383"/>
                </a:solidFill>
              </a:defRPr>
            </a:pPr>
            <a:r>
              <a:rPr sz="825" b="1">
                <a:solidFill>
                  <a:srgbClr val="637383"/>
                </a:solidFill>
              </a:rPr>
              <a:t>محرک مشاهده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4989E9-1D0F-426B-BD18-BCC47D472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01930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37383"/>
                </a:solidFill>
              </a:defRPr>
            </a:pPr>
            <a:r>
              <a:rPr sz="825" b="1">
                <a:solidFill>
                  <a:srgbClr val="637383"/>
                </a:solidFill>
              </a:rPr>
              <a:t>شواهد لازم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694DA2-0478-4B17-BC41-4DDD719EA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01930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37383"/>
                </a:solidFill>
              </a:defRPr>
            </a:pPr>
            <a:r>
              <a:rPr sz="825" b="1">
                <a:solidFill>
                  <a:srgbClr val="637383"/>
                </a:solidFill>
              </a:rPr>
              <a:t>پاسخ مشروط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1BB982-9018-4ECC-B280-BD69FBBAF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66950"/>
            <a:ext cx="10515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0B58AE-5069-4DEA-8B8C-D05C918C4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2266950"/>
            <a:ext cx="609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44DFFD-9DB6-47D7-840D-2A6E481F2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4574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پایه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509BA0-63C5-40B1-A7DF-51A94D172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384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تداوم تقاضا و وصول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F6F337-0BFC-44EE-9848-280259643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4384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فروش، وصول، هزینه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E7329C-18C3-4EAE-BB54-3EF1C2286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38400"/>
            <a:ext cx="3095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پایش حاشیه و سرمایه در گردش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6338F5-2333-4767-9367-EACA77D33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05150"/>
            <a:ext cx="10515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468C18-068C-47F0-9E1A-0422F555D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3105150"/>
            <a:ext cx="609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B61094-E64C-45B0-8147-922BF246A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2956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رشد کنترل‌شده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23E0B1-C3FF-41AE-97CA-78559D0FD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2766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افزایش حجم یا خدمت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A29AD9-39C5-49F9-9237-53D54400C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32766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ظرفیت، قیمت‌گذاری، اثر نقدی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03A2B7-F927-4626-88AE-6DEBED0C7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76600"/>
            <a:ext cx="3095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گیت ظرفیت و کنترل وصول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5B6D73-3E88-400B-AD52-25D4693C9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43350"/>
            <a:ext cx="10515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2B58A4-0FE3-4BB6-857C-14DAA04B0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3943350"/>
            <a:ext cx="609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7128CF-C1CC-45C2-A0C1-3D7CA2060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41338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فشار حاشیه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C69BE96-15D4-4C62-B998-8034A3B3E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114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هزینه یا ترکیب درآمد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E3E284-6BA1-4CD4-B542-F1045BA51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41148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تجزیه هزینه و قرارداد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A042A9-3F2F-4B8F-9F1A-A735E7FBB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14800"/>
            <a:ext cx="3095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بازبینی سودآوری خدمت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CC0107F-E3AE-4D50-8835-E713DF4A7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81550"/>
            <a:ext cx="10515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944826-4CFC-4A52-9945-B4704090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781550"/>
            <a:ext cx="609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E864D6-185E-40E1-9120-1F7ADC949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49720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شوک / اختلال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4E89346-0A3E-4806-B85D-8364367F5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9530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وقفه وصول یا ریسک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379DB8B-C0BA-4EBA-9721-3F8F4F46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49530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سناریوی نقد و تعهدات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2655099-9A77-481B-9CB1-0963119F3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953000"/>
            <a:ext cx="3095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پاسخ کوتاه‌مدتِ مصوب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A6E3282-2DF4-4D24-96B3-C7F4D0CFF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772150"/>
            <a:ext cx="8382000" cy="314325"/>
          </a:xfrm>
          <a:prstGeom xmlns:a="http://schemas.openxmlformats.org/drawingml/2006/main" prst="roundRect">
            <a:avLst>
              <a:gd name="adj" fmla="val 36364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383248D-002B-41B0-9A6C-1F9ACBBC2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857875"/>
            <a:ext cx="803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212B"/>
                </a:solidFill>
              </a:defRPr>
            </a:pPr>
            <a:r>
              <a:rPr sz="900" b="1">
                <a:solidFill>
                  <a:srgbClr val="17212B"/>
                </a:solidFill>
              </a:rPr>
              <a:t>قاعده: هر ورودی مالی آینده باید منبع، مالک، دامنهٔ مصوب و تاریخ بازبینی داشته باشد.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0C5B7CA-263B-4C9C-8EBF-652216C04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8B440A4-67B6-4AC0-9EC9-2BBC6BDB1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F99F3D2-8851-48B3-A6B2-C4578248A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۱۳</a:t>
            </a:r>
          </a:p>
        </p:txBody>
      </p:sp>
    </p:spTree>
    <p:extLst>
      <p:ext uri="{BB962C8B-B14F-4D97-AF65-F5344CB8AC3E}">
        <p14:creationId xmlns:p14="http://schemas.microsoft.com/office/powerpoint/2010/main" val="14796479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9F28033-FEA6-441C-A91B-FCED66006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DECISION MODEL | مدل کمک‌تصمیم‌گیری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9BB6D0-E087-43CA-BA93-AF9CE807E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چهار گام برای تبدیل عدم‌قطعیت به تصمیم قابل پیگیری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291534-FF4F-4451-ACB4-A0FCDCC3A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بدون مالک و شواهد، گزینهٔ راهبردی نباید به تعهد اجرایی تبدیل شود.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8A703C-A0B3-4DC5-8068-B9BDBBA09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D125E6-01B9-4697-9CA2-7486754E6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562350"/>
            <a:ext cx="5429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102D95-B18D-47FC-A287-F316548FA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2095500" cy="1733550"/>
          </a:xfrm>
          <a:prstGeom xmlns:a="http://schemas.openxmlformats.org/drawingml/2006/main" prst="roundRect">
            <a:avLst>
              <a:gd name="adj" fmla="val 65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D105D2-E5DB-4FB2-A068-2D938189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209550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8009E7-8B06-4644-84DC-3EFD8693C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05125"/>
            <a:ext cx="1866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۱. مسئله و مالک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347554-28CF-4B9C-8DB6-F2DD3BCDE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00425"/>
            <a:ext cx="171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تصمیم دقیق چیست؟ چه کسی پاسخ‌گوست؟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C01E78-770B-4C68-A650-C8559A19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3562350"/>
            <a:ext cx="5429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25CCE8-D972-41B1-B768-EA355C87F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800350"/>
            <a:ext cx="2095500" cy="1733550"/>
          </a:xfrm>
          <a:prstGeom xmlns:a="http://schemas.openxmlformats.org/drawingml/2006/main" prst="roundRect">
            <a:avLst>
              <a:gd name="adj" fmla="val 65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B3E92A-E080-4CC1-9C9D-AB4733914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800350"/>
            <a:ext cx="209550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818EA6-F2FC-4606-A431-C9F61336D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905125"/>
            <a:ext cx="1866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۲. شواهد و کیفیت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204C34-2C94-491F-8133-E95AF7CCF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3400425"/>
            <a:ext cx="171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منبع، واحد، کنترل تطبیق و شکاف‌ها چیست؟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17F177-169C-48EE-B8AC-6F5820E5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62350"/>
            <a:ext cx="5429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C52D69-1885-4FBD-B818-B1B511505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00350"/>
            <a:ext cx="2095500" cy="1733550"/>
          </a:xfrm>
          <a:prstGeom xmlns:a="http://schemas.openxmlformats.org/drawingml/2006/main" prst="roundRect">
            <a:avLst>
              <a:gd name="adj" fmla="val 65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0B65F5-FE49-44B7-AAC8-885FF73FC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00350"/>
            <a:ext cx="209550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AA5EB3-5E31-4FBC-90E8-141B95E13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905125"/>
            <a:ext cx="1866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۳. گزینه و پیامد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B054FB-BCE5-4556-B36B-135855DC7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400425"/>
            <a:ext cx="171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در هر سناریو، پیامد و پاسخ مشروط چیست؟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ACB274-F74F-41D5-B6EC-D3D7A46F3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2800350"/>
            <a:ext cx="2095500" cy="1733550"/>
          </a:xfrm>
          <a:prstGeom xmlns:a="http://schemas.openxmlformats.org/drawingml/2006/main" prst="roundRect">
            <a:avLst>
              <a:gd name="adj" fmla="val 65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79AEE9-B172-4448-AFE4-EBBE7D8E1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2800350"/>
            <a:ext cx="209550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FF84999-866B-4054-B017-D401FBE49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2905125"/>
            <a:ext cx="1866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۴. گیت و یادگیری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CBCF0E0-B6E0-453C-BE44-19B4E5492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3400425"/>
            <a:ext cx="171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آستانه، اختیار، تاریخ بازبینی و گزارش بازگشت چیست؟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FBF8A31-6CA7-452C-86A6-E958629E4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172075"/>
            <a:ext cx="73914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57F7D9-58E1-47EB-A70C-B5094DF65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5334000"/>
            <a:ext cx="695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نتیجهٔ ثبت‌پذیر: برگهٔ تصمیم + رجیستر شواهد + trigger سناریو + مالک/تاریخ بازبینی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49FD66-E5D1-4BE7-AA24-BA4BB1209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6E51A28-987A-4466-B3BC-989E666D7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82146BA-ACD4-46A3-8E9B-799DFD214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۱۴</a:t>
            </a:r>
          </a:p>
        </p:txBody>
      </p:sp>
    </p:spTree>
    <p:extLst>
      <p:ext uri="{BB962C8B-B14F-4D97-AF65-F5344CB8AC3E}">
        <p14:creationId xmlns:p14="http://schemas.microsoft.com/office/powerpoint/2010/main" val="188269332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9B78E37-C427-451D-B588-E6AE99C4C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DECISION GATES | دروازه‌های تصمیم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9798A0-374B-41C3-8A5F-A34C3E50D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یک تصمیم ایمن چگونه از «ایده» به «اقدام» می‌رسد؟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3B738D-CAF2-4C9C-BC07-946C3C26E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کنترل‌های پیش‌نیاز به جای اعتماد به خروجیِ بدون شواهد.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1A43C5-8E62-4C64-B9AB-AEDB8245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B4C2C2-B482-4FD9-95CB-9EECFE22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43125"/>
            <a:ext cx="104013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E65B5E-D6E5-49A1-9CEF-F2C8FFDB2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143125"/>
            <a:ext cx="8953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AD2905-972D-4F64-956B-D1609D750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371725"/>
            <a:ext cx="904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گیت داده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CD70CC-D58B-4CA8-8F9C-6B24EC64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14575"/>
            <a:ext cx="438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سری اولیه، واحد، اختلاف‌ها و منبع قابل ردیابی است؟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5EBD79-58FB-40BF-9A0A-DCB31297F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14575"/>
            <a:ext cx="3190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73A3A"/>
                </a:solidFill>
              </a:defRPr>
            </a:pPr>
            <a:r>
              <a:rPr sz="975" b="1">
                <a:solidFill>
                  <a:srgbClr val="B73A3A"/>
                </a:solidFill>
              </a:rPr>
              <a:t>اگر خیر: بازگشت به تطبیق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0F43D4-0DEB-475F-9AC1-6C06EF7D0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0375"/>
            <a:ext cx="104013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668D34-AA11-44B6-ADC1-6DF531BC9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000375"/>
            <a:ext cx="8953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52ACFC-87EB-4F5F-97C1-0F05CEFBF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228975"/>
            <a:ext cx="904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گیت سناریو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5040E0-D130-44A3-9900-7EBB87F08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171825"/>
            <a:ext cx="438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محرک، مالک، شواهد و پاسخ مشروط مشخص است؟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036FE3-9B1D-4448-89F5-7A1B1023C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71825"/>
            <a:ext cx="3190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73A3A"/>
                </a:solidFill>
              </a:defRPr>
            </a:pPr>
            <a:r>
              <a:rPr sz="975" b="1">
                <a:solidFill>
                  <a:srgbClr val="B73A3A"/>
                </a:solidFill>
              </a:rPr>
              <a:t>اگر خیر: بازگشت به دفتر فرض‌ها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737D8E-AB00-4102-ACFE-01FFFD12E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57625"/>
            <a:ext cx="104013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883103-B478-4C93-8D79-F8DBA4C6D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857625"/>
            <a:ext cx="8953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9D1C50-BCDA-428F-A256-3CC90C8D0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086225"/>
            <a:ext cx="904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گیت اختیار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74C63F-1163-4CAB-A4CE-92BF5B486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029075"/>
            <a:ext cx="438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تصمیم در سطح اختیار مصوب و با ثبت مسئول است؟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306A4C-5263-4480-B302-97800081E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029075"/>
            <a:ext cx="3190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73A3A"/>
                </a:solidFill>
              </a:defRPr>
            </a:pPr>
            <a:r>
              <a:rPr sz="975" b="1">
                <a:solidFill>
                  <a:srgbClr val="B73A3A"/>
                </a:solidFill>
              </a:rPr>
              <a:t>اگر خیر: ارجاع برای مصوبه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84C1F3-3291-49FE-B3F4-3C48B3AF4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14875"/>
            <a:ext cx="104013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8EC297-95B6-4745-9727-F01A5670A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714875"/>
            <a:ext cx="8953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2E8519-E1E6-4595-A82B-C3752A61C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943475"/>
            <a:ext cx="904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گیت یادگیری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47CD9D-2C2F-49E9-8664-2CB8A33BA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886325"/>
            <a:ext cx="438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تاریخ بازبینی و گزارش بازگشت تعریف شده است؟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F61265-C7A7-47DB-8A4B-4806464C2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886325"/>
            <a:ext cx="31908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73A3A"/>
                </a:solidFill>
              </a:defRPr>
            </a:pPr>
            <a:r>
              <a:rPr sz="975" b="1">
                <a:solidFill>
                  <a:srgbClr val="B73A3A"/>
                </a:solidFill>
              </a:rPr>
              <a:t>اگر خیر: اقدام قابل‌ردیابی نیست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1470C5F-879E-49C1-A244-3021EB7E4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A0A1E63-D88D-4021-9E17-A8F25B9D1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C297EC3-9BA0-4A9D-A845-DC03CA3A6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۱۵</a:t>
            </a:r>
          </a:p>
        </p:txBody>
      </p:sp>
    </p:spTree>
    <p:extLst>
      <p:ext uri="{BB962C8B-B14F-4D97-AF65-F5344CB8AC3E}">
        <p14:creationId xmlns:p14="http://schemas.microsoft.com/office/powerpoint/2010/main" val="36033865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AA964B0-57A1-4771-A675-A607B1BE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TIMELINE | گام‌های آغازین ۱۴۰۵ تا ۱۴۰۷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4B5B6D-E341-4919-8F42-DEFC2833E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ترتیب حکمرانی پیش از تعهد اجرایی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406F5D-5D2D-462C-A04F-2AEFDB72C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این مسیر نزدیک‌مدت در اسلاید ۲۴ تا افق ۱۴۰۹ ادامه می‌یابد و هیچ استقرار، بودجه یا تعهد رسمی را اعلام نمی‌کند.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5EB566-E3AE-41C5-9D09-B91D97E33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9B592E-658D-42C3-AC61-4AFBFA890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714750"/>
            <a:ext cx="8915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A3CAB1-1676-4108-8D3B-51F316C5B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3400425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6CAB53-FF7A-4E3B-909A-E3ACDF1E4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5909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۱۴۰۵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1EAB57-06D5-436F-A0B5-5ED6E7F16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38375"/>
            <a:ext cx="24765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FCD580-1DEC-40D4-A092-6EE3A0739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419350"/>
            <a:ext cx="2133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تطبیق بستهٔ منبع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59C238-8957-41A5-8EE7-DBEC61A6D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714625"/>
            <a:ext cx="2133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گیت دادهٔ مجمع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2F1E1A-3207-4F3F-8B84-4D455F5DD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76750"/>
            <a:ext cx="2476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70DFD9-E4FF-455F-B5E9-1C69A57AE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667250"/>
            <a:ext cx="2133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212B"/>
                </a:solidFill>
              </a:defRPr>
            </a:pPr>
            <a:r>
              <a:rPr sz="900" b="1">
                <a:solidFill>
                  <a:srgbClr val="17212B"/>
                </a:solidFill>
              </a:rPr>
              <a:t>مالک شواهد + تاریخ بازبینی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B6AC47-98D2-4850-BAE9-1D09DD8FC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3400425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0AAE4F-F40E-4A23-A2AB-7E8650489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5909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۱۴۰۶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2964EB3-C463-46E0-9E2E-830530E4F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238375"/>
            <a:ext cx="24765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A73DB2-4556-4985-A18B-37BF5D36A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419350"/>
            <a:ext cx="2133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پایش نقد و اهرم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F25377-212C-41D5-8C09-E59F9AA1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714625"/>
            <a:ext cx="2133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بازنگری سناریو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3C85A5-4826-4FCC-9E14-8B796987C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476750"/>
            <a:ext cx="2476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77D85E-4653-4F17-A43C-0F7ACAE54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667250"/>
            <a:ext cx="2133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212B"/>
                </a:solidFill>
              </a:defRPr>
            </a:pPr>
            <a:r>
              <a:rPr sz="900" b="1">
                <a:solidFill>
                  <a:srgbClr val="17212B"/>
                </a:solidFill>
              </a:rPr>
              <a:t>مالک شواهد + تاریخ بازبینی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8CC519-7BE3-4136-A52E-9B0B76AED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3400425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99A2B"/>
          </a:solidFill>
          <a:ln xmlns:a="http://schemas.openxmlformats.org/drawingml/2006/main" w="9525">
            <a:solidFill>
              <a:srgbClr val="D99A2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C1E66B-342E-43BE-9F15-5ECDB483A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5909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۱۴۰۷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8211D0-169F-4813-A72A-C3CABCDD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238375"/>
            <a:ext cx="24765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37541C-1868-4C73-BE3A-C1F32ABB6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419350"/>
            <a:ext cx="2133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بررسی نتیجه‌ها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B5058A-C69A-4384-93DA-FFC88DC7F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714625"/>
            <a:ext cx="21336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تصمیم چرخهٔ بعد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E66B594-B218-4A9B-91AF-CAB1624B8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476750"/>
            <a:ext cx="2476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7129AF-96C6-4F71-AFA0-86754AF1B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667250"/>
            <a:ext cx="2133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7212B"/>
                </a:solidFill>
              </a:defRPr>
            </a:pPr>
            <a:r>
              <a:rPr sz="900" b="1">
                <a:solidFill>
                  <a:srgbClr val="17212B"/>
                </a:solidFill>
              </a:rPr>
              <a:t>مالک شواهد + تاریخ بازبینی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A1CA2E0-7A3A-4FF9-93F2-A475FFF78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905250"/>
            <a:ext cx="1257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37383"/>
                </a:solidFill>
              </a:defRPr>
            </a:pPr>
            <a:r>
              <a:rPr sz="825" b="1">
                <a:solidFill>
                  <a:srgbClr val="637383"/>
                </a:solidFill>
              </a:rPr>
              <a:t>جهت زمان 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3E9D121-5B1E-4C77-9F05-F731D6729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73C2527-BEBA-4088-9958-80DDF54D6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11F7CB8-E442-41A1-AE1C-357580CC2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۱۶</a:t>
            </a:r>
          </a:p>
        </p:txBody>
      </p:sp>
    </p:spTree>
    <p:extLst>
      <p:ext uri="{BB962C8B-B14F-4D97-AF65-F5344CB8AC3E}">
        <p14:creationId xmlns:p14="http://schemas.microsoft.com/office/powerpoint/2010/main" val="83414595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BD3A2F1-0A65-4E84-B3EB-0687EA655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DRIVER MODEL | معماری مدل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57798D-9FF4-4724-B45E-5C6F86CEF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پنج محرک، یک زنجیرهٔ شفاف و دو خروجی عمداً غیرفعال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172827-02BC-49FF-9A7F-D570DE533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هر عدد آینده از ورودی قابل ویرایش می‌آید؛ هیچ احتمال یا ضریب پنهانی وجود ندارد.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82CE49-CD91-4FE1-8D47-E2B427271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1A65DC-1BEB-4E15-94E2-8881410ED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381375"/>
            <a:ext cx="3714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1EEFF9-84E8-4542-AC01-7CD756C1B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32575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A9B8C6"/>
                </a:solidFill>
              </a:defRPr>
            </a:pPr>
            <a:r>
              <a:rPr sz="1125" b="1">
                <a:solidFill>
                  <a:srgbClr val="A9B8C6"/>
                </a:solidFill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C53495-A07E-44F0-BF73-390EFB578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628900"/>
            <a:ext cx="1809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4CBB77-8759-494E-9177-218EAD539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628900"/>
            <a:ext cx="18097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3E4AC9-4E06-43AB-B839-774224339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27241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رشد درآمد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FEB864-EA74-480D-81E8-5F6E1D277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86125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Revenueₜ₋₁ × (1+g)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6DBB79-8F18-4B5D-A552-669C9ECDB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8290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فرض سناریویی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4D6E5E-B1FC-475D-8FF2-2780973B1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381375"/>
            <a:ext cx="3714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C1630D-C4F6-48AA-B747-381880356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2575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A9B8C6"/>
                </a:solidFill>
              </a:defRPr>
            </a:pPr>
            <a:r>
              <a:rPr sz="1125" b="1">
                <a:solidFill>
                  <a:srgbClr val="A9B8C6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693E88-8EFD-4D3B-B12A-29C6320B6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628900"/>
            <a:ext cx="1809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9F3994-8670-4837-8920-D6C0FA749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628900"/>
            <a:ext cx="18097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FC18D2-2B49-4A48-A8D9-F311D32DA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7241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حاشیه ناخالص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A84131-EB8A-4C12-812C-D51C8B110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3286125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Revenue × GM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90805D-E93C-473E-AAF2-BB12BB6F9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8290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فرض سناریویی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094B16-47E5-4C9B-B326-1117B5FDB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6575" y="3381375"/>
            <a:ext cx="3714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B5A4E9-9A53-4329-9BBA-AFE7AD57C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32575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A9B8C6"/>
                </a:solidFill>
              </a:defRPr>
            </a:pPr>
            <a:r>
              <a:rPr sz="1125" b="1">
                <a:solidFill>
                  <a:srgbClr val="A9B8C6"/>
                </a:solidFill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B4C5AB-F909-4EA0-8B68-C69146843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628900"/>
            <a:ext cx="1809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D99A2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E73112-89C0-42D2-9111-5FD60BCE4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628900"/>
            <a:ext cx="18097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C33BD8-030D-427C-A6EC-5850C4009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7241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هزینه عملیاتی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37A3573-16F3-45E9-8BDD-18BB2516F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286125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Revenue × Opex%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56FD310-C9AB-4693-AFAE-616089BB2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38290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فرض سناریویی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AD43D5-7A52-4837-840D-A06BF0F0B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381375"/>
            <a:ext cx="3714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236E2CD-0DFE-49DB-A1B7-C56691161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575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A9B8C6"/>
                </a:solidFill>
              </a:defRPr>
            </a:pPr>
            <a:r>
              <a:rPr sz="1125" b="1">
                <a:solidFill>
                  <a:srgbClr val="A9B8C6"/>
                </a:solidFill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58B7047-7F97-4E0C-8F80-35ED03305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628900"/>
            <a:ext cx="1809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D9672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3BA0FC-4491-444B-84EB-883F68DD7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628900"/>
            <a:ext cx="18097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DEC39F-8FBD-4135-8978-560C60557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7241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بار زیر عملیاتی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42A0495-9BD5-4038-B60D-E54179D6E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286125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Revenue × Burden%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A0B4FCC-166D-4B0E-BA0D-D24D33245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8290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فرض سناریویی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D4EB9D4-CBE2-4981-918A-3480E3B0C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628900"/>
            <a:ext cx="18097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28845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13DDF43-05CF-4A7F-900B-881C271A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628900"/>
            <a:ext cx="18097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288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2DBD62F-E1B6-454C-AF2A-C774FFC2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27241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تبدیل نقد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58A1B84-3537-4A38-B372-7CC4C71EE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286125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Revenue × CFO%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20B912D-2CC4-4B9B-988E-D5E6B8AF1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38290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فرض سناریویی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00734D5-57D0-44E9-82B9-CF3B6A4F7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05350"/>
            <a:ext cx="4905375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342B562-98AC-4921-8E1C-48BA575AC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91490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غیرفعال: ترازنامه و نقد پایان دوره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8096493-4B91-43C7-995E-6B721BE72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3875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تا دریافت برنامهٔ سرمایه در گردش، capex، بدهی و توزیع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56D07B0-87AE-49FC-AF00-9F18913FB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705350"/>
            <a:ext cx="4905375" cy="904875"/>
          </a:xfrm>
          <a:prstGeom xmlns:a="http://schemas.openxmlformats.org/drawingml/2006/main" prst="roundRect">
            <a:avLst>
              <a:gd name="adj" fmla="val 12632"/>
            </a:avLst>
          </a:prstGeom>
          <a:solidFill xmlns:a="http://schemas.openxmlformats.org/drawingml/2006/main">
            <a:srgbClr val="FCE8E8"/>
          </a:solidFill>
          <a:ln xmlns:a="http://schemas.openxmlformats.org/drawingml/2006/main" w="9525">
            <a:solidFill>
              <a:srgbClr val="E5ADAD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7F4C8CA-306E-4E5F-B991-7B45FBB4D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914900"/>
            <a:ext cx="424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B73A3A"/>
                </a:solidFill>
              </a:defRPr>
            </a:pPr>
            <a:r>
              <a:rPr sz="1200" b="1">
                <a:solidFill>
                  <a:srgbClr val="B73A3A"/>
                </a:solidFill>
              </a:rPr>
              <a:t>غیرفعال: Monte Carlo و احتمال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CE69339-C766-433A-9F44-8059526CE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238750"/>
            <a:ext cx="428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فقط پنج مشاهده و بدون توزیع/هم‌بستگی مصوب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3847AD3-342B-48DA-9BC1-D764507A1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23F5A7-7273-4661-9D32-425BC73F0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47EB316-78C0-4F37-B64E-DBDE4AE7A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۱۷</a:t>
            </a:r>
          </a:p>
        </p:txBody>
      </p:sp>
    </p:spTree>
    <p:extLst>
      <p:ext uri="{BB962C8B-B14F-4D97-AF65-F5344CB8AC3E}">
        <p14:creationId xmlns:p14="http://schemas.microsoft.com/office/powerpoint/2010/main" val="81999232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38DB00-242A-40C7-BBE7-51B4181E8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SCENARIO PATHS | مسیرهای درآمد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25783C-3EFF-44E6-80B6-43F771080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چهار مسیر ۱۴۰۵ تا ۱۴۰۹؛ دامنهٔ فرضی، نه فاصلهٔ اطمینان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2788ED-7A0D-47A6-A39C-8B5BACD81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همهٔ ارقام میلیارد ریال و اسمی‌اند؛ رشد تاریخی به آینده تعمیم مکانیکی نشده است.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CD43FD-2220-49F0-85BB-E2D2E0479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029519-AD2B-4069-B6ED-95DD76387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76450"/>
            <a:ext cx="8096250" cy="371475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27" name="Chart"/>
          <p:cNvGraphicFramePr/>
          <p:nvPr/>
        </p:nvGraphicFramePr>
        <p:xfrm>
          <a:off xmlns:a="http://schemas.openxmlformats.org/drawingml/2006/main" x="1028700" y="2343150"/>
          <a:ext xmlns:a="http://schemas.openxmlformats.org/drawingml/2006/main" cx="7524750" cy="30003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fe0a40c84df4e47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D5DE60-8CDD-496C-9552-42E0999C1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076450"/>
            <a:ext cx="2305050" cy="3714750"/>
          </a:xfrm>
          <a:prstGeom xmlns:a="http://schemas.openxmlformats.org/drawingml/2006/main" prst="roundRect">
            <a:avLst>
              <a:gd name="adj" fmla="val 49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2D0AB5-4B53-46C7-9BE1-C6FE3E12B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362200"/>
            <a:ext cx="17716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خوانش مجاز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0132F2-6560-4AD7-B6AB-9C48A1B64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8525" y="29813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C9F8A7-29E2-4BC2-97A9-22A47232E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91465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پایه: رشد تعدیل‌شونده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7004DB-4591-4C7C-996E-356B8DACC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8525" y="34861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B9FCAF-C8CB-4FA1-AC81-9A9FA0E7E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419475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رشد کنترل‌شده: گیت ظرفیت/وصول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4FFD40-6DCF-433C-B178-E27636DE1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8525" y="39909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1FF6C4-0FB1-478E-A1E8-0ADBE28BA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92430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فشار حاشیه: زیر کف تاریخی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8AE6DD-C720-4CC4-957B-4D883CC96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8525" y="44958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87B552-3FE0-4B00-9055-2EE45A3D3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429125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تنش: افت و بازیابی مرحله‌ای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FE9AE1-60DA-4DBA-8AD8-88E133C6D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58525" y="50006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BAEC975-1DDC-4746-9F2C-B39B82C92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93395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بدون احتمال و وزن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3DDB1B-3408-4222-9644-A1CDBB08E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B3EF55-850A-4D79-911B-66213B426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71F693-BA1D-4EA5-A07A-0BE2B775C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۱۸</a:t>
            </a:r>
          </a:p>
        </p:txBody>
      </p:sp>
    </p:spTree>
    <p:extLst>
      <p:ext uri="{BB962C8B-B14F-4D97-AF65-F5344CB8AC3E}">
        <p14:creationId xmlns:p14="http://schemas.microsoft.com/office/powerpoint/2010/main" val="49445970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1037E1B-8165-45D5-8045-1B188BB7E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SCENARIO OUTCOMES | پیامدهای سناریویی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F53CA1-343E-49BD-A3A5-90DF35ADE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دو نقطهٔ افق؛ همهٔ ارقام جدول میلیارد ریال است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3A91BD-51AA-428C-A067-7EBE4572C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سناریویی و قابل ویرایش؛ نه بودجه، guidance یا پیش‌بینی قطعی.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3098AC-4A58-4B9C-B51B-BB1D63355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B13368-700F-4257-A091-5ADD90FC2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14550"/>
            <a:ext cx="1066800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0D2A4A"/>
          </a:solidFill>
          <a:ln xmlns:a="http://schemas.openxmlformats.org/drawingml/2006/main" w="9525">
            <a:solidFill>
              <a:srgbClr val="0D2A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D429EA-9C02-4999-B820-B1F25CC9F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24790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سناریو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1DE6DC-90C0-4963-96C8-1117B802C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24790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درآمد ۱۴۰۵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3C1CF9-A1F3-4990-8D5B-FC9A3CAC3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224790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سود خالص ۱۴۰۵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23E5E8-36AD-425D-A4CD-D0410200C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24790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CFO ۱۴۰۵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B3DBB1-918F-4C29-BCC0-C0E535CB3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24790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درآمد ۱۴۰۹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3391D2-D34F-44CD-ACFD-4986ACD70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24790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سود خالص ۱۴۰۹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23A658-F4F9-4EDD-92FC-9BA395E31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24790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CFO ۱۴۰۹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8AAFB9-F98C-4505-B68D-7F9C455AD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47950"/>
            <a:ext cx="106680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25298E-CDFB-4C82-B9F8-9D72A9C6C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2647950"/>
            <a:ext cx="3429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93E800-E33B-483D-9777-94F058969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8384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D2A4A"/>
                </a:solidFill>
              </a:defRPr>
            </a:pPr>
            <a:r>
              <a:rPr sz="900" b="1">
                <a:solidFill>
                  <a:srgbClr val="0D2A4A"/>
                </a:solidFill>
              </a:rPr>
              <a:t>پایه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ABE58F-D480-429A-B608-4E8DC2362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83845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۲٬۰۴۸٫۷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4F4FD3-960C-41EC-BEA0-17846E65C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283845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۶۱٫۵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0DC22D-D882-4304-A994-AD7FA815B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83845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۲۸۶٫۸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1BD13F-C13B-4656-92B0-2B9BE3A73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83845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۴٬۶۰۶٫۴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7D7EC0-E839-417B-BAB9-E1A2F72D1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83845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۲۰۷٫۳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52D8B1-9651-458B-B444-01AFA3F7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83845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۶۹۱٫۰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4B1CB7-4DA1-4F0D-A619-EF72A2DCD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43275"/>
            <a:ext cx="106680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C5D5D4-DFE4-4A19-A55D-0465B5075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3343275"/>
            <a:ext cx="3429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3BA4E1-9B80-45E6-848C-F917A1972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533775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D2A4A"/>
                </a:solidFill>
              </a:defRPr>
            </a:pPr>
            <a:r>
              <a:rPr sz="900" b="1">
                <a:solidFill>
                  <a:srgbClr val="0D2A4A"/>
                </a:solidFill>
              </a:rPr>
              <a:t>رشد کنترل‌شده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1D94F9-CEB4-4EF2-B224-86227BE8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53377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۲٬۲۳۷٫۸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2903AB3-9A1D-49BB-AF9D-FC6EC6B55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353377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۱۳۴٫۳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6AA23C7-7082-47AA-8E2B-7FE358476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53377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۴۰۲٫۸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6575069-0321-4209-B81F-63B97FA2C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353377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۶٬۲۷۸٫۴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A97D3C-377B-4B38-BE3F-0A3CBE6D9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3377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۵۹۶٫۵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1A27CC6-8147-4F8B-A500-6C68B9E65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353377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۱٬۲۵۵٫۷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EEA2329-A768-4388-9122-C1D3D7B29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38600"/>
            <a:ext cx="106680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C863F31-CC9A-41E0-8C1E-C8EA34559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038600"/>
            <a:ext cx="3429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901AC21-D486-4C35-9FB2-CB43CC237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2291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D2A4A"/>
                </a:solidFill>
              </a:defRPr>
            </a:pPr>
            <a:r>
              <a:rPr sz="900" b="1">
                <a:solidFill>
                  <a:srgbClr val="0D2A4A"/>
                </a:solidFill>
              </a:rPr>
              <a:t>فشار حاشیه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0CBA86F-ACE7-4E9B-B8E3-2639B356A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2291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۱٬۷۶۵٫۰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20D6DFB-4822-41DA-9A9B-8D2080CEB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42291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−۱۷٫۷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59D19F8-0270-491A-AF3C-EC869C9B7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2291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۱۴۱٫۲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EF180E1-8C11-4225-9287-892B0A27B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42291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۲٬۵۳۶٫۹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8AE001A-865F-48D7-A728-BE9E4465F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2291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۳۸٫۱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4E62298-4F94-43E2-A6B4-74995A16A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42291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۲۵۳٫۷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5AAEA09-DD18-429C-81FC-15EE73BA4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33925"/>
            <a:ext cx="106680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5428796-5B0D-428D-849B-7826CB414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733925"/>
            <a:ext cx="3429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FDB381C-2F07-4FC4-AA69-503A1EC99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924425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D2A4A"/>
                </a:solidFill>
              </a:defRPr>
            </a:pPr>
            <a:r>
              <a:rPr sz="900" b="1">
                <a:solidFill>
                  <a:srgbClr val="0D2A4A"/>
                </a:solidFill>
              </a:rPr>
              <a:t>تنش / شوک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965EA96-611C-42F2-9404-7A9E303D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92442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۱٬۲۶۰٫۷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F5B5028-8040-49EC-B8DB-8C499C441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492442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−۱۵۱٫۳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EF1319D-D89C-4692-BE11-F2AF2D0EE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92442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−۱۰۰٫۹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83A37AB-38EE-4019-834B-4A0755849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492442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۱٬۴۰۹٫۲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3E5D357-BB5A-4E8D-9B38-B6C1C620D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2442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۰٫۰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E01FD63-C886-4889-BEF9-A82FA3C30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492442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17212B"/>
                </a:solidFill>
              </a:defRPr>
            </a:pPr>
            <a:r>
              <a:rPr sz="900" b="0">
                <a:solidFill>
                  <a:srgbClr val="17212B"/>
                </a:solidFill>
              </a:rPr>
              <a:t>۱۱۲٫۷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AD4CC0C-F119-47EF-A077-659431E4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676900"/>
            <a:ext cx="81153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589F48C-81FB-4EC3-B4E8-381496ADD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810250"/>
            <a:ext cx="7658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قاعده: مقدار منفی در فشار/تنش، هشدار مدل است؛ حذف یا هموارسازی نشده است.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C11B33C-2AF9-46B4-9DBF-E13264321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5795258-9BB6-420B-8DF9-15405B0C9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434F23D-4E7C-410F-85AE-30F3FDAA4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۱۹</a:t>
            </a:r>
          </a:p>
        </p:txBody>
      </p:sp>
    </p:spTree>
    <p:extLst>
      <p:ext uri="{BB962C8B-B14F-4D97-AF65-F5344CB8AC3E}">
        <p14:creationId xmlns:p14="http://schemas.microsoft.com/office/powerpoint/2010/main" val="38955326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4F1F6E6-C1E2-4893-BE52-174DA52D5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EXECUTIVE SUMMARY | جمع‌بندی اجرایی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E62943-A43E-4F25-A11A-9144FC8B2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چه چیزی باید در مجمع دیده شود؟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4CDAAD-46AC-49B5-BAC2-3D84F0249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سه روند مستند، دو مرز کنترل و یک تصمیم اطلاعاتی.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FC87A4-75F9-4090-9F7F-A976E617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DA6E03-ADC0-45D1-8149-0483BA16D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0764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1137E35-182B-416D-92F3-A19D8DB80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171700"/>
            <a:ext cx="95250" cy="1181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79F864-9895-4D73-A3D4-3D6943622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431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37383"/>
                </a:solidFill>
              </a:defRPr>
            </a:pPr>
            <a:r>
              <a:rPr sz="975" b="0">
                <a:solidFill>
                  <a:srgbClr val="637383"/>
                </a:solidFill>
              </a:rPr>
              <a:t>درآمد ۱۴۰۴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065697-23E5-438B-BB78-483FC9796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2890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D2A4A"/>
                </a:solidFill>
              </a:defRPr>
            </a:pPr>
            <a:r>
              <a:rPr sz="1800" b="1">
                <a:solidFill>
                  <a:srgbClr val="0D2A4A"/>
                </a:solidFill>
              </a:rPr>
              <a:t>۱٬۵۷۵٫۹ میلیارد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B86F99-EBB2-4666-B4CA-725292E5A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289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مستند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FBED9B-9B61-4BBF-9A3C-93D6F34A4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171700"/>
            <a:ext cx="20764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E73CAC-5878-4F69-BD5C-C621773C2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171700"/>
            <a:ext cx="95250" cy="1181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71D3D4-FE3D-4CBA-B06B-B9055902C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3431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37383"/>
                </a:solidFill>
              </a:defRPr>
            </a:pPr>
            <a:r>
              <a:rPr sz="975" b="0">
                <a:solidFill>
                  <a:srgbClr val="637383"/>
                </a:solidFill>
              </a:rPr>
              <a:t>سود ناخالص ۱۴۰۴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2AF9C9-6E95-496C-9296-AE07BA75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2890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D2A4A"/>
                </a:solidFill>
              </a:defRPr>
            </a:pPr>
            <a:r>
              <a:rPr sz="1800" b="1">
                <a:solidFill>
                  <a:srgbClr val="0D2A4A"/>
                </a:solidFill>
              </a:rPr>
              <a:t>۶۱۴٫۱ میلیارد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B2F4F1-D410-45D0-A457-27762D1A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0289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مستند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8366E1-E32A-4826-BEE7-5BFF01CC7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171700"/>
            <a:ext cx="20764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C20DF7-5A44-409D-B1CD-6AF4E456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171700"/>
            <a:ext cx="95250" cy="1181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8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50BC37-8CDC-418A-92AD-272EF204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3431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37383"/>
                </a:solidFill>
              </a:defRPr>
            </a:pPr>
            <a:r>
              <a:rPr sz="975" b="0">
                <a:solidFill>
                  <a:srgbClr val="637383"/>
                </a:solidFill>
              </a:rPr>
              <a:t>جریان نقد عملیاتی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588902-F788-4660-80E6-108ED4AC7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62890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D2A4A"/>
                </a:solidFill>
              </a:defRPr>
            </a:pPr>
            <a:r>
              <a:rPr sz="1800" b="1">
                <a:solidFill>
                  <a:srgbClr val="0D2A4A"/>
                </a:solidFill>
              </a:rPr>
              <a:t>۴۱۴٫۰ میلیارد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8F6D2E-B7EB-4423-97B5-CB43E0FAD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0289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مستند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A55FAF-2719-4AF4-88BD-8A33C6E20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171700"/>
            <a:ext cx="207645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6D1CD66-584B-4E73-8BE3-6F787744D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171700"/>
            <a:ext cx="95250" cy="1181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5B0FC0-9A43-4DD6-8CD5-2E7962FCF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3431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37383"/>
                </a:solidFill>
              </a:defRPr>
            </a:pPr>
            <a:r>
              <a:rPr sz="975" b="0">
                <a:solidFill>
                  <a:srgbClr val="637383"/>
                </a:solidFill>
              </a:rPr>
              <a:t>CAGR درآمد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763332-01FC-49DB-A448-DF44B545D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62890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D2A4A"/>
                </a:solidFill>
              </a:defRPr>
            </a:pPr>
            <a:r>
              <a:rPr sz="1800" b="1">
                <a:solidFill>
                  <a:srgbClr val="0D2A4A"/>
                </a:solidFill>
              </a:rPr>
              <a:t>۴۲٫۹٪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EF2C9CA-1712-4D8A-8EF0-B80A09D1F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02895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محاسبه‌شده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37DBD74-3BA6-462C-9921-48E7AE1CB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171700"/>
            <a:ext cx="1752600" cy="1181100"/>
          </a:xfrm>
          <a:prstGeom xmlns:a="http://schemas.openxmlformats.org/drawingml/2006/main" prst="roundRect">
            <a:avLst>
              <a:gd name="adj" fmla="val 96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205900F-7986-41AF-ABCC-D0732802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171700"/>
            <a:ext cx="95250" cy="1181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640112-00DD-4CA8-9048-791934074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343150"/>
            <a:ext cx="1352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37383"/>
                </a:solidFill>
              </a:defRPr>
            </a:pPr>
            <a:r>
              <a:rPr sz="975" b="0">
                <a:solidFill>
                  <a:srgbClr val="637383"/>
                </a:solidFill>
              </a:rPr>
              <a:t>بدهی / حقوق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A5F2F27-EB27-4DEA-8253-B1C7175FF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628900"/>
            <a:ext cx="135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D2A4A"/>
                </a:solidFill>
              </a:defRPr>
            </a:pPr>
            <a:r>
              <a:rPr sz="1800" b="1">
                <a:solidFill>
                  <a:srgbClr val="0D2A4A"/>
                </a:solidFill>
              </a:rPr>
              <a:t>۹٫۴۸×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47D7B21-00F7-4B0E-856E-1DC7145A3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028950"/>
            <a:ext cx="1352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محاسبه‌شده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F1CE0A1-51AE-448D-8724-6CFA25FE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76650"/>
            <a:ext cx="106680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80DEC9-43F7-47E1-A70C-C6590C796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398145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0D2A4A"/>
                </a:solidFill>
              </a:defRPr>
            </a:pPr>
            <a:r>
              <a:rPr sz="1125" b="1">
                <a:solidFill>
                  <a:srgbClr val="0D2A4A"/>
                </a:solidFill>
              </a:rPr>
              <a:t>پیام تصمیم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21E6A3C-9C56-47D9-8B2C-48F081E16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44577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7A1EDD0-53C1-440C-B238-49A407AA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91025"/>
            <a:ext cx="9448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رشد تاریخی درآمد و سود ناخالص قابل مشاهده است؛ علت تغییرات بدون تجزیهٔ هزینه و شواهد حسابرسی نتیجه‌گیری نمی‌شود.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57AB8A2-2FA5-4290-968A-0CB852391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49149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7FFC168-388D-4D04-95C2-B234A08F2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48225"/>
            <a:ext cx="9448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جریان نقد عملیاتی از ۱۴۰۱ تا ۱۴۰۴ مثبت بوده، اما ساختار سرمایه و وصول نیازمند پایش مالک‌دار است.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32582B3-D392-4CDE-AF19-9C64BEC5A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53721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96E59D9-692F-4D76-BB6B-D637E9D1C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05425"/>
            <a:ext cx="9448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17212B"/>
                </a:solidFill>
              </a:defRPr>
            </a:pPr>
            <a:r>
              <a:rPr sz="1200" b="0">
                <a:solidFill>
                  <a:srgbClr val="17212B"/>
                </a:solidFill>
              </a:rPr>
              <a:t>پیش از هر اتکای رسمی به سری مقایسه‌ای، تطبیق ستون‌های تاریخی و وضعیت نظر حسابرس باید بسته شود.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75100CE-C487-42C3-8AC9-51617FCC6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6E1EDED-B7A4-4A8B-8CDE-FEAB3271D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98FBAA4-B1E9-4FAD-A3B3-F56447B5D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۲</a:t>
            </a:r>
          </a:p>
        </p:txBody>
      </p:sp>
    </p:spTree>
    <p:extLst>
      <p:ext uri="{BB962C8B-B14F-4D97-AF65-F5344CB8AC3E}">
        <p14:creationId xmlns:p14="http://schemas.microsoft.com/office/powerpoint/2010/main" val="114078636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5EE714D6-7AA7-4925-8399-93187FB2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SENSITIVITY | حساسیت سود خالص ۱۴۰۵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DDEF5A-C02B-4171-92D1-4B27B425A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حاشیه ناخالص × هزینه عملیاتی؛ مقادیر سلول‌ها میلیارد ریال است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FC9EEB-BE78-496E-A54D-8C565DD47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Revenue به مسیر پایه ۱۴۰۵ لنگر شده و بار زیر عملیاتی ۳٪ است؛ رنگ‌ها احتمال نیستند.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942D60-8692-460C-A437-3358F0055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8400FD-9A1F-4BB5-BCDF-87220B387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1717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637383"/>
                </a:solidFill>
              </a:defRPr>
            </a:pPr>
            <a:r>
              <a:rPr sz="750" b="1">
                <a:solidFill>
                  <a:srgbClr val="637383"/>
                </a:solidFill>
              </a:rPr>
              <a:t>Opex ۲۸٪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49047D-D423-476A-8085-615A04400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1717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637383"/>
                </a:solidFill>
              </a:defRPr>
            </a:pPr>
            <a:r>
              <a:rPr sz="750" b="1">
                <a:solidFill>
                  <a:srgbClr val="637383"/>
                </a:solidFill>
              </a:rPr>
              <a:t>Opex ۳۰٪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E17971-F6E0-44C5-B8A6-6EA5D1915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1717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637383"/>
                </a:solidFill>
              </a:defRPr>
            </a:pPr>
            <a:r>
              <a:rPr sz="750" b="1">
                <a:solidFill>
                  <a:srgbClr val="637383"/>
                </a:solidFill>
              </a:rPr>
              <a:t>Opex ۳۲٪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0CCA10-0E77-4C13-B7C5-B886B0B23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21717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637383"/>
                </a:solidFill>
              </a:defRPr>
            </a:pPr>
            <a:r>
              <a:rPr sz="750" b="1">
                <a:solidFill>
                  <a:srgbClr val="637383"/>
                </a:solidFill>
              </a:rPr>
              <a:t>Opex ۳۴٪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BC5CA2-B067-4FC7-AFEA-B1D37C44C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171700"/>
            <a:ext cx="1123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637383"/>
                </a:solidFill>
              </a:defRPr>
            </a:pPr>
            <a:r>
              <a:rPr sz="750" b="1">
                <a:solidFill>
                  <a:srgbClr val="637383"/>
                </a:solidFill>
              </a:rPr>
              <a:t>Opex ۳۶٪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FE692B-AC4C-4E35-B8ED-B5214B97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95575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GM ۳۲٪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CDE5D8-4877-437A-9426-977A9C23C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5717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FA1AAE-C2EB-4CDC-8894-E3E11E775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26860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9E2B7D-7465-4F14-B353-E0159F17B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5717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132A33-43D5-455E-A009-3541100C8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6860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−۲۰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E196EE-DD74-4B2F-A7B0-B950C2633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25717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7BF460-46B6-4181-B3AC-BE5D91AFC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26860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−۶۱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4861E4-80CE-4453-9984-FD813A829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25717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1A0AC0-6F0C-49B4-AEF4-E62D6F11D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6860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−۱۰۲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4F4F5A-D7EF-4483-B89B-83335760D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5717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31C68D-B4BD-45E9-A5C6-D5F55338B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26860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−۱۴۳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0E7D8E-8F7C-40AB-994D-22AEC738B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33725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GM ۳۴٪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6A6048-F574-46FB-979F-D39BDAAE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0099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8AEEDA2-3BE9-46A8-A887-D12FA0DE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31242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۶۱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BFFA0F7-C622-42AD-B5A5-1AB244695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30099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7BF647-AD02-477A-8254-9101F7CD9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1242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EC0640-2837-46D9-BF36-B390D548B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0099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C7E8184-7C33-4269-8480-CC4A74248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1242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−۲۰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BD9E35-5BA1-4642-A458-513675E08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30099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215E6D-1F09-4152-8E3B-50C2FF035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1242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−۶۱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457CDFE-8118-45AD-8813-033B5174F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30099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0D33852-3A19-4421-9773-8DA6A13AB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1242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−۱۰۲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50929BE-239B-454A-BBCA-11F9A5280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71875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GM ۳۶٪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F938939-93E2-42F8-B271-B76DC22D6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4480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0B537A1-CF55-4CF7-B563-4E0AC5FCA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35623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۱۰۲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2D04B84-64E6-4BFD-BE66-7202DFAD6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34480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0295F7B-05E2-4ED3-A61B-EA962A2AE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5623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۶۱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A59EC6B-27C0-4BF7-BBFF-856A9ABA4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4480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7E691FD-B9E0-461B-BAB9-EBB8AA703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5623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۲۰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25C5241-342F-466F-AECD-8419B21A7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34480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3BA6092-C2E2-442E-B10C-103F8C44D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5623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−۲۰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0015EA5-1DD2-4CBB-9732-78EFBAE02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34480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CA2F52B-4409-4A9B-B0C1-F4638A13F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5623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−۶۱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4021688-C69E-4DE1-8647-28FB53C46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10025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GM ۳۸٪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9441AA8-85F7-452B-BEA5-CD24832F0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8862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E66AE3D-0BD1-4DD1-81B2-A888CCAFE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40005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۱۴۳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EBF86C2-67CC-42C1-A122-D189903DE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38862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229E0FE-4128-45EE-A772-40F7F179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0005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۱۰۲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2144AEA-919F-4AB4-A760-100BC9385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8862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3B4B261-7427-405E-A6D4-93D5559EB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40005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۶۱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E9F7853-FACB-441A-9FF2-C36E22905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38862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4EA547B-D0DD-406B-96DB-3A410403A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0005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۲۰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BC28C9F-836E-4AE4-A692-C583064CC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38862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B2A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82F1206-2025-46D9-A231-D25113FF1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40005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−۲۰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E765F04-CBFF-4A17-BFF4-1E22DE294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48175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GM ۴۰٪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F6754E2-4E3C-44FF-A1CC-F52826B6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3243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B9B34CE-2011-4216-B047-FF85B35BB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44386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۱۸۴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4B32742-D560-49AF-B0CD-A4947A99E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43243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88713A3-4654-48D6-B4E1-CE9ABCA1A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4386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۱۴۳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A3DDED63-B64F-42C1-B061-86F05475B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43243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71945BD-C419-4A07-A8D8-3C7FC6706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44386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۱۰۲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5431A1B-2449-4F5F-BC5F-8FB88EC08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43243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EC138114-144D-4857-9F1D-C8A877CAE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4386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۶۱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62747B9-0751-4539-9019-7907C348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43243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CDE2E0B-B9E7-4A7D-8365-A3A84215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44386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۲۰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78882FF6-E890-44B5-B12B-D1835552A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86325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GM ۴۲٪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BB1489C-9ACB-493F-A711-49510995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7625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31C25F0-43D3-472C-8CC2-984F93EBC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48768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۲۲۵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791FA73-76F4-435B-9AD6-92E6F3C68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47625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62B21E05-5EB7-4EBE-ACF7-470243CD1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8768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۱۸۴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E10A486-D2CC-4655-B405-1922F9DB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47625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790F314-F2D3-4FBA-9002-3E2789B15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48768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۱۴۳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E8A63A60-C888-4FAA-8DB4-DA9A38B88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47625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6E1F5B3D-B651-4100-A936-8D06F69DB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8768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۱۰۲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88517E09-87D6-4394-A1A8-E3AB5FBD6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476250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366130B4-F34F-4578-8219-68D5D0EB1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48768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۶۱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D749ABA4-6899-45C2-B380-E08196E25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24475"/>
            <a:ext cx="933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GM ۴۴٪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9D449FF8-1132-4C9F-98ED-6DD7114BD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2006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F54CC21E-BDBE-4590-B896-8A013BD90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53149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۲۶۶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10746348-4969-4BA2-9A66-C36BA2210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52006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4EB6BA2F-65AB-432A-BAD0-DB1F8D96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3149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۲۲۵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4C9B45C-D967-4559-ACF8-3E7FDFFC7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52006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A531FA2A-6BB5-45DB-A735-C1D7D2599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53149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۱۸۴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DDF7C477-03C3-4851-84E5-7291F2366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52006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1DC4C00-7900-4B37-AC7F-C1569E1AD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53149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۱۴۳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F16F7CCC-A0E4-445F-B6BF-785D88C3D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5200650"/>
            <a:ext cx="1123950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DB746F00-467C-4AEC-886E-1C518C7AF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53149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D2A4A"/>
                </a:solidFill>
              </a:defRPr>
            </a:pPr>
            <a:r>
              <a:rPr sz="825" b="1">
                <a:solidFill>
                  <a:srgbClr val="0D2A4A"/>
                </a:solidFill>
              </a:rPr>
              <a:t>۱۰۲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399412C9-6D27-4E97-BCF7-26F523EDE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52700"/>
            <a:ext cx="3143250" cy="3048000"/>
          </a:xfrm>
          <a:prstGeom xmlns:a="http://schemas.openxmlformats.org/drawingml/2006/main" prst="roundRect">
            <a:avLst>
              <a:gd name="adj" fmla="val 3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213937F2-D1BF-490E-BB96-9D1354B0F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38450"/>
            <a:ext cx="23431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سه نقطهٔ شکست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63B03C4A-7156-4844-88AE-8259DF0F7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34861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0D03BC0-4F46-4FDC-BF27-FA9106EDE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41947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GM سر‌به‌سر پایه: ۳۵٫۰٪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BA83D829-2395-48B5-80D6-C7AFA8387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40290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ACAE4378-0EB1-41B8-9652-A4819AB7A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96240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حاشیه ایمنی سود: ۳٫۰٪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2C3DADE1-929B-4D41-8320-465D44275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45720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B814F36D-D46A-4DCA-8E03-8CD035A0C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50532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NM لازم پس از شوک ۱۵٪: ۳٫۱٪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117519C6-8C72-4FE2-92DC-EB2AB05BC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1149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9BC477F8-7904-46FE-836C-A26BD95D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504825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سبز = بالاتر از سود ۱۴۰۴؛ قرمز = زیان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6A719E56-49ED-483D-98C8-0B8A9B82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55121A6E-A4B6-4CE5-8C9A-9FD7104FA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8BB0C8AC-871E-404A-ABDF-F3FF03492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۲۰</a:t>
            </a:r>
          </a:p>
        </p:txBody>
      </p:sp>
    </p:spTree>
    <p:extLst>
      <p:ext uri="{BB962C8B-B14F-4D97-AF65-F5344CB8AC3E}">
        <p14:creationId xmlns:p14="http://schemas.microsoft.com/office/powerpoint/2010/main" val="93174156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354C8B-EEF3-48AE-8936-E6DA33F38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CASH STRESS | تنش جریان نقد عملیاتی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DCDDF9-849D-42EC-A145-B432A20E3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چهار مسیر CFO به میلیارد ریال؛ بدون ساخت نقد پایان دورهٔ مصنوعی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C6987B-C8CE-4731-8528-DAF2DEE13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سرمایه‌گذاری، تأمین مالی، توزیع و برنامه سرمایه در گردش در دادهٔ عمومی موجود نیست.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C56475-1CDA-4825-B5D0-1AEFF2052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5C6963-B708-41E3-AC04-6D1F8424E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8001000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1028700" y="2381250"/>
          <a:ext xmlns:a="http://schemas.openxmlformats.org/drawingml/2006/main" cx="7429500" cy="29051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1543a7e56364ca1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BF5D22-AC3F-48EE-BB19-C09938C5C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095500"/>
            <a:ext cx="2400300" cy="36195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8515F1-916D-472F-A2B0-97F06A61A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476500"/>
            <a:ext cx="1638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D2A4A"/>
                </a:solidFill>
              </a:defRPr>
            </a:pPr>
            <a:r>
              <a:rPr sz="1275" b="1">
                <a:solidFill>
                  <a:srgbClr val="0D2A4A"/>
                </a:solidFill>
              </a:rPr>
              <a:t>تنش ۱۴۰۵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3960DF-2D29-4314-B287-A833623DD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952750"/>
            <a:ext cx="1790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B73A3A"/>
                </a:solidFill>
              </a:defRPr>
            </a:pPr>
            <a:r>
              <a:rPr sz="1650" b="1">
                <a:solidFill>
                  <a:srgbClr val="B73A3A"/>
                </a:solidFill>
              </a:rPr>
              <a:t>−۱۰۰٫۹ میلیارد ریال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24E479-A914-47C4-8826-0F507CAF7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4004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B73A3A"/>
                </a:solidFill>
              </a:defRPr>
            </a:pPr>
            <a:r>
              <a:rPr sz="900" b="1">
                <a:solidFill>
                  <a:srgbClr val="B73A3A"/>
                </a:solidFill>
              </a:rPr>
              <a:t>CFO منفی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6B3B31-90D2-4537-849C-02E394DFC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3876675"/>
            <a:ext cx="16954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D58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3CEB87-D2EE-4656-9C56-CBE2FA053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4143375"/>
            <a:ext cx="1924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نقد پیش از جریان‌های دیگر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A7F470-8197-4695-9EF2-77B02ED03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5624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۲۰۱٫۸ میلیارد ریال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5BF2B0-E232-4D72-9329-E2D07E71D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50577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37383"/>
                </a:solidFill>
              </a:defRPr>
            </a:pPr>
            <a:r>
              <a:rPr sz="825" b="0">
                <a:solidFill>
                  <a:srgbClr val="637383"/>
                </a:solidFill>
              </a:rPr>
              <a:t>نقد پایان دوره نیست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C716E8-41C1-4746-8B2B-13C24B708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912248-70FC-457E-A93D-EB9521097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93E93A-98B1-436B-A54B-300673D38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۲۱</a:t>
            </a:r>
          </a:p>
        </p:txBody>
      </p:sp>
    </p:spTree>
    <p:extLst>
      <p:ext uri="{BB962C8B-B14F-4D97-AF65-F5344CB8AC3E}">
        <p14:creationId xmlns:p14="http://schemas.microsoft.com/office/powerpoint/2010/main" val="118426669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E37ABDF-AB13-4184-AFC7-99DD2B839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FUTURES 2×2 | آینده‌های ۱۴۰۵–۱۴۰۹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631E10-86A2-4FBD-AD88-86620A6A6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سرعت پذیرش × تاب‌آوری نقد و اجرا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F867F6-D543-474D-A26A-B568CF5E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روایت‌ها احتمال ندارند؛ برای تعیین signpost و پاسخ مشروط استفاده می‌شوند.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26C202-FBEF-4B75-BCFD-070B4A446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D4BF05-71CE-409A-9545-0275E456D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38375"/>
            <a:ext cx="3800475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0F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A45AC1-D0B1-45B7-A7D8-CC2AAC01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38375"/>
            <a:ext cx="95250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2B862B-CDCF-45FE-AAFF-E5A17A263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466975"/>
            <a:ext cx="33051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D2A4A"/>
                </a:solidFill>
              </a:defRPr>
            </a:pPr>
            <a:r>
              <a:rPr sz="1275" b="1">
                <a:solidFill>
                  <a:srgbClr val="0D2A4A"/>
                </a:solidFill>
              </a:rPr>
              <a:t>هستهٔ مقاوم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AA8CF0-ACE3-481B-9078-DF422C4CC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819400"/>
            <a:ext cx="3305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پذیرش کند | تاب‌آوری قوی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0C6846-0616-48BA-8DFF-FD4A7B876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190875"/>
            <a:ext cx="32289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تمرکز بر خدمات سودده و حفظ اختیار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56B4F8-47E9-458F-818F-27BD9262D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2238375"/>
            <a:ext cx="3800475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E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A9DB15-10D9-459A-85B1-A8822BEB9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2238375"/>
            <a:ext cx="95250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8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A54231-C610-4A19-A44B-88C7BBD48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53075" y="2466975"/>
            <a:ext cx="33051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D2A4A"/>
                </a:solidFill>
              </a:defRPr>
            </a:pPr>
            <a:r>
              <a:rPr sz="1275" b="1">
                <a:solidFill>
                  <a:srgbClr val="0D2A4A"/>
                </a:solidFill>
              </a:rPr>
              <a:t>سکوی دادهٔ قابل‌مقیاس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76FE8C-8722-448A-882B-9E3D58F1B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53075" y="2819400"/>
            <a:ext cx="3305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پذیرش سریع | تاب‌آوری قوی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72E69B-BC83-4AC8-9DC8-664062FE7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3190875"/>
            <a:ext cx="32289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مقیاس مرحله‌ای پس از عبور گیت‌ها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0228FA-5835-41DF-96EF-8B71F5DEA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10000"/>
            <a:ext cx="3800475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E8E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4BDD18-E392-488D-86DB-BC98997F5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10000"/>
            <a:ext cx="95250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D5CB24-ABE4-43B9-A3C0-B7E53D5C7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038600"/>
            <a:ext cx="33051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D2A4A"/>
                </a:solidFill>
              </a:defRPr>
            </a:pPr>
            <a:r>
              <a:rPr sz="1275" b="1">
                <a:solidFill>
                  <a:srgbClr val="0D2A4A"/>
                </a:solidFill>
              </a:rPr>
              <a:t>فشردگی دوگانه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9DA2CA-A3E7-4F01-BE92-A133EDF5F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391025"/>
            <a:ext cx="3305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پذیرش کند | تاب‌آوری محدود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79067A4-647B-42F5-BAAE-E65C89E6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762500"/>
            <a:ext cx="32289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حفاظت نقد و توقف تعهد برگشت‌ناپذیر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8B2D92-2FDE-4F3C-AA10-29BB9CF85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810000"/>
            <a:ext cx="3800475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0C8A13-E4E2-4D7A-B642-25A46941A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810000"/>
            <a:ext cx="95250" cy="1514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6A6913-E32A-4E47-B577-60CF522ED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53075" y="4038600"/>
            <a:ext cx="33051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D2A4A"/>
                </a:solidFill>
              </a:defRPr>
            </a:pPr>
            <a:r>
              <a:rPr sz="1275" b="1">
                <a:solidFill>
                  <a:srgbClr val="0D2A4A"/>
                </a:solidFill>
              </a:rPr>
              <a:t>رشد بی‌نقد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6CBCED4-9EA9-44A2-BC2D-F57AB98D0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53075" y="4391025"/>
            <a:ext cx="33051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پذیرش سریع | تاب‌آوری محدود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7EA899-2595-41FC-87D8-F9BF168E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4762500"/>
            <a:ext cx="32289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گیت وصول، مرحله‌بندی قرارداد و سقف ظرفیت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82FF51-0525-4323-A658-2252F27EE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5816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سرعت پذیرش 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62222B-A290-487C-9BAC-371FE2585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00450"/>
            <a:ext cx="781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تاب‌آوری ↑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E674A20-C13E-470E-86AC-32EA0A795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2238375"/>
            <a:ext cx="1952625" cy="3086100"/>
          </a:xfrm>
          <a:prstGeom xmlns:a="http://schemas.openxmlformats.org/drawingml/2006/main" prst="roundRect">
            <a:avLst>
              <a:gd name="adj" fmla="val 58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19B3BB-35CB-4C70-BBBB-2046D59E2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86925" y="2495550"/>
            <a:ext cx="1543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D2A4A"/>
                </a:solidFill>
              </a:defRPr>
            </a:pPr>
            <a:r>
              <a:rPr sz="1125" b="1">
                <a:solidFill>
                  <a:srgbClr val="0D2A4A"/>
                </a:solidFill>
              </a:rPr>
              <a:t>نشانه‌های مشترک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4FDBF9C-3CC2-45A2-A6D0-131EDA9E3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30384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307B4F4-E035-4D04-BD96-72AE9EF0F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971800"/>
            <a:ext cx="1257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17212B"/>
                </a:solidFill>
              </a:defRPr>
            </a:pPr>
            <a:r>
              <a:rPr sz="825" b="0">
                <a:solidFill>
                  <a:srgbClr val="17212B"/>
                </a:solidFill>
              </a:rPr>
              <a:t>pipeline / نرخ برد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853D316-2047-4085-B63C-0C3847D2B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34099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D613684-E6B5-4943-BD29-33BFB3BA6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343275"/>
            <a:ext cx="1257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17212B"/>
                </a:solidFill>
              </a:defRPr>
            </a:pPr>
            <a:r>
              <a:rPr sz="825" b="0">
                <a:solidFill>
                  <a:srgbClr val="17212B"/>
                </a:solidFill>
              </a:rPr>
              <a:t>حاشیه و ترکیب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6A15D1D-BC17-4792-80FF-6A6A17F2F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37814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B732E86-CBF3-4F49-813A-61A16B380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714750"/>
            <a:ext cx="1257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17212B"/>
                </a:solidFill>
              </a:defRPr>
            </a:pPr>
            <a:r>
              <a:rPr sz="825" b="0">
                <a:solidFill>
                  <a:srgbClr val="17212B"/>
                </a:solidFill>
              </a:rPr>
              <a:t>DSO / معوق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59A5B1C-48C7-4636-9AF0-463E12BBE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1529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6AB5C05-A96B-4E41-84BF-7CBCA9DC1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4086225"/>
            <a:ext cx="1257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17212B"/>
                </a:solidFill>
              </a:defRPr>
            </a:pPr>
            <a:r>
              <a:rPr sz="825" b="0">
                <a:solidFill>
                  <a:srgbClr val="17212B"/>
                </a:solidFill>
              </a:rPr>
              <a:t>CFO / Revenue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DFCB0CA-756B-4B48-A8EA-BEF1C8B3E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5243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6FB48F9-9952-448A-A327-F88DE204E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4457700"/>
            <a:ext cx="1257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17212B"/>
                </a:solidFill>
              </a:defRPr>
            </a:pPr>
            <a:r>
              <a:rPr sz="825" b="0">
                <a:solidFill>
                  <a:srgbClr val="17212B"/>
                </a:solidFill>
              </a:rPr>
              <a:t>backlog / SLA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E6B41F2-DF24-4DFE-8092-13669B9D0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8958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3AF1634-DF3A-4067-A571-C2BC7AA64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4829175"/>
            <a:ext cx="1257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17212B"/>
                </a:solidFill>
              </a:defRPr>
            </a:pPr>
            <a:r>
              <a:rPr sz="825" b="0">
                <a:solidFill>
                  <a:srgbClr val="17212B"/>
                </a:solidFill>
              </a:rPr>
              <a:t>lineage / تطبیق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E1799ED-6174-4F09-9085-107327626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2FC55F1-A48F-4EDA-963C-6505ED7E3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C0CF703-7DB3-4EED-B851-32A22ED45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۲۲</a:t>
            </a:r>
          </a:p>
        </p:txBody>
      </p:sp>
    </p:spTree>
    <p:extLst>
      <p:ext uri="{BB962C8B-B14F-4D97-AF65-F5344CB8AC3E}">
        <p14:creationId xmlns:p14="http://schemas.microsoft.com/office/powerpoint/2010/main" val="6141872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9BF8E1-67D1-4F15-9BD0-DA0BC6F63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STEEP / PESTLE | اسکن محیط و نشانه‌ها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3D7894-829F-4F17-9A10-FC6B79092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سیگنال رسمی، فرضیهٔ قابل آزمون و شاخص پیش‌نگر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39287E-B255-4FF8-9921-0BCAC33A6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هیچ عددی از منابع بیرونی وارد مدل مالی نشده است.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A88065-D3A2-4EDA-A131-362FF79F8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7C693A-33B6-4F8F-BA0E-33111CE39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3238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CB6893-1014-4AD8-9CC7-DB509449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133600"/>
            <a:ext cx="285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B71440-206A-48A8-AA5F-430E61F78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43150"/>
            <a:ext cx="2457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اجتماعی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B6D726-8A72-4D86-91C8-46D76B536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14625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اعتماد، مهارت و استفاده تکراری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F7D52D-1DD4-4C0B-8A94-1F288346E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133600"/>
            <a:ext cx="3238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77E471-BFB2-4357-9C83-DDF21283E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133600"/>
            <a:ext cx="285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E4F8FE-2446-45E1-A07D-B01371A42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43150"/>
            <a:ext cx="2457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فناوری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DCE5B7-E87D-4B8A-9DE9-8C5E5B71C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714625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2D، Digital Link، API و رهگیری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CF18AC-DEF2-46E3-9FF6-E8BEB8899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133600"/>
            <a:ext cx="3238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DDF5D1-F20F-4F52-A09B-C80168129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133600"/>
            <a:ext cx="285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802AB4-650B-4DC0-8A47-CDD0E8C5F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43150"/>
            <a:ext cx="2457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اقتصادی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EE82B0-F147-4E21-B000-40E0E4FD8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14625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هزینه، بودجه مشتری و کیفیت وصول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EAF55A-07F0-4D97-8109-45FADD27D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14725"/>
            <a:ext cx="3238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7668D2-8264-403A-B8D7-C2914FE1D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514725"/>
            <a:ext cx="285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8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569685-82A0-475D-9373-EDB01E044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724275"/>
            <a:ext cx="2457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محیط‌زیست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E1DA43-7414-455A-9804-DA6E00869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95750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داده پایداری و رهگیری زنجیره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24DFD8-37A4-46A3-B66D-D410E5FB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514725"/>
            <a:ext cx="3238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FDD464-7EAF-4321-A34E-04EE83F5B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14725"/>
            <a:ext cx="285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603FEE-59FB-4802-A7F9-A359AEE37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724275"/>
            <a:ext cx="2457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حاکمیتی/حقوقی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0A275D-39EA-4132-8C31-5845E3D53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095750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استاندارد، مالکیت و محرمانگی داده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5268BEA-6C28-499A-9293-3555E2911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514725"/>
            <a:ext cx="32385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2239524-E02E-49D6-ACB2-BB9007142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514725"/>
            <a:ext cx="2857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ECC87B-3305-4662-8E3B-5F3ABDA85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724275"/>
            <a:ext cx="2457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رقابتی/سازمانی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BA13770-0EA7-4330-9359-B3F382BBF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095750"/>
            <a:ext cx="2457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قیمت، ظرفیت، backlog و lineage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D2F1AC8-7008-4D6F-BF7E-8A7818BD9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76825"/>
            <a:ext cx="105918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DB80813-46FD-4AB7-8095-29D5C60ED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248275"/>
            <a:ext cx="138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منابع رسمی زمینه‌ای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A89D884-F755-482F-81A3-5010F3877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57800"/>
            <a:ext cx="828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2B"/>
                </a:solidFill>
              </a:defRPr>
            </a:pPr>
            <a:r>
              <a:rPr sz="975" b="1">
                <a:solidFill>
                  <a:srgbClr val="17212B"/>
                </a:solidFill>
              </a:rPr>
              <a:t>GS1 2D تا ۲۰۲۷  •  GS1 Digital Link  •  گذرنامهٔ دیجیتال محصول اتحادیه اروپا  •  IMF DataMapper ایران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C51FE16-F1B2-493B-A519-05367E75C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543550"/>
            <a:ext cx="7334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37383"/>
                </a:solidFill>
              </a:defRPr>
            </a:pPr>
            <a:r>
              <a:rPr sz="825" b="0">
                <a:solidFill>
                  <a:srgbClr val="637383"/>
                </a:solidFill>
              </a:rPr>
              <a:t>کاربرد: قاب‌بندی آینده‌پژوهی؛ نه ورودی عددی سناریو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A9EBE0-4185-45F2-B45F-44AE875B2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6AEEEB-A460-4F9A-A542-6E34176B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DF1C26B-D435-424C-90BF-0B20EF86A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۲۳</a:t>
            </a:r>
          </a:p>
        </p:txBody>
      </p:sp>
    </p:spTree>
    <p:extLst>
      <p:ext uri="{BB962C8B-B14F-4D97-AF65-F5344CB8AC3E}">
        <p14:creationId xmlns:p14="http://schemas.microsoft.com/office/powerpoint/2010/main" val="86417610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20BC928-2347-4ECE-9C55-A721168F1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STAGE-GATE | مسیر تصمیم و یادگیری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111EBA-98AD-437D-BD27-729B27D71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از اتکاپذیری تا بازبینی؛ درآمد به‌تنهایی مجوز مقیاس نیست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A090D6-68EF-426E-814B-A11533524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هر گیت می‌تواند گزینه را به ساخت شواهد، بازطراحی، تعویق یا توقف بازگرداند.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51E2B5-010F-4B52-ABC9-7621C1111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B6049A-5730-4D28-A1E7-81F74149A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2175" y="3057525"/>
            <a:ext cx="323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1D233A-5B93-4339-8626-DAF45322D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153352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F76C55-A095-4D8B-A21B-F8EB64302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15335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C3FF3A-AA87-4BD0-A040-D7A2FF143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0325"/>
            <a:ext cx="13430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G0 | اتکاپذیری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EFD793-805F-4C1D-BA3D-24A6076D4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14675"/>
            <a:ext cx="1228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17212B"/>
                </a:solidFill>
              </a:defRPr>
            </a:pPr>
            <a:r>
              <a:rPr sz="825" b="1">
                <a:solidFill>
                  <a:srgbClr val="17212B"/>
                </a:solidFill>
              </a:rPr>
              <a:t>عبور / بازطراحی / توقف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9E742B-A043-4350-884D-4269EA49E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057525"/>
            <a:ext cx="323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5FAE6A-784C-4E4B-9634-BA2942284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514600"/>
            <a:ext cx="153352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886383-D470-4275-8372-900FA27F9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514600"/>
            <a:ext cx="15335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F09B08-906F-4146-BF2E-879CF11F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1275" y="2600325"/>
            <a:ext cx="13430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G1 | تقاضا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D3CE99-826E-4313-9178-AA3FA5E55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3114675"/>
            <a:ext cx="1228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17212B"/>
                </a:solidFill>
              </a:defRPr>
            </a:pPr>
            <a:r>
              <a:rPr sz="825" b="1">
                <a:solidFill>
                  <a:srgbClr val="17212B"/>
                </a:solidFill>
              </a:rPr>
              <a:t>عبور / بازطراحی / توقف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4DC23F-B7D3-4EBA-AF3D-4CF0F310C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3057525"/>
            <a:ext cx="323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F3773C-9F4B-425F-82D6-F8F2CB964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14600"/>
            <a:ext cx="153352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9A2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11CCFA-34A0-46EF-B51B-7C1ABF74A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14600"/>
            <a:ext cx="15335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F82294-4EBD-4508-9803-15E546BFB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600325"/>
            <a:ext cx="13430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G2 | اقتصاد پایلوت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158F6F-8E03-41C7-B030-2B97F9C6C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114675"/>
            <a:ext cx="1228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17212B"/>
                </a:solidFill>
              </a:defRPr>
            </a:pPr>
            <a:r>
              <a:rPr sz="825" b="1">
                <a:solidFill>
                  <a:srgbClr val="17212B"/>
                </a:solidFill>
              </a:rPr>
              <a:t>عبور / بازطراحی / توقف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456C37-B1BD-4285-BED3-E1D884D58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057525"/>
            <a:ext cx="323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12852C-A4D0-4B4D-827B-A63C3548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514600"/>
            <a:ext cx="153352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672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E3D3D7-FA96-4E42-97E9-B9B465DEF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514600"/>
            <a:ext cx="15335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617E1D-31DA-40BE-BABF-1AA580341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2600325"/>
            <a:ext cx="13430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G3 | آمادگی مقیاس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617CC2-FAE4-46B1-9D94-0591E9D5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114675"/>
            <a:ext cx="1228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17212B"/>
                </a:solidFill>
              </a:defRPr>
            </a:pPr>
            <a:r>
              <a:rPr sz="825" b="1">
                <a:solidFill>
                  <a:srgbClr val="17212B"/>
                </a:solidFill>
              </a:rPr>
              <a:t>عبور / بازطراحی / توقف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54E60B-DEAE-4187-B60B-E0B5FD28F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1675" y="3057525"/>
            <a:ext cx="323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CA3BC5C-B43A-4F12-BD7B-851574765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514600"/>
            <a:ext cx="153352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8845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7674159-4AEA-4A89-A087-2D9A6256D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514600"/>
            <a:ext cx="15335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88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2FD6C9-3CD3-4AD3-9425-6BF52AD01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600325"/>
            <a:ext cx="13430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G4 | تخصیص سبد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A476F1E-0BE6-45E3-900A-69647F8A4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14675"/>
            <a:ext cx="1228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17212B"/>
                </a:solidFill>
              </a:defRPr>
            </a:pPr>
            <a:r>
              <a:rPr sz="825" b="1">
                <a:solidFill>
                  <a:srgbClr val="17212B"/>
                </a:solidFill>
              </a:rPr>
              <a:t>عبور / بازطراحی / توقف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0F343BE-758F-4027-8A37-AB127188C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5525" y="2514600"/>
            <a:ext cx="1533525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D2A4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E33C609-2ECE-474F-9ABF-FEE94E847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5525" y="2514600"/>
            <a:ext cx="1533525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0D2A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58C5DF-32DC-4630-8D14-AC974D211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2600325"/>
            <a:ext cx="13430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G5 | بازبینی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D921BDC-7F63-4D5C-8DB8-7EB48B2FB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3114675"/>
            <a:ext cx="1228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17212B"/>
                </a:solidFill>
              </a:defRPr>
            </a:pPr>
            <a:r>
              <a:rPr sz="825" b="1">
                <a:solidFill>
                  <a:srgbClr val="17212B"/>
                </a:solidFill>
              </a:rPr>
              <a:t>عبور / بازطراحی / توقف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3EB2A1B-1FAB-4F60-A396-499E2E7C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053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8B5EF85-9692-49B6-89C0-051A3929C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467225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F95A977-4092-4153-9FF8-080C2527E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6291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۱۴۰۵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3EB67A0-9DFB-4279-A28D-773B62892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530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شواهد/نقد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2EAC6D4-8876-41B2-8EE7-8EE2879E8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4467225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76A08F1-6393-4737-88A7-97909F47C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6291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۱۴۰۶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640DEC4-D8AF-4D9F-9382-004081AE5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1530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پایلوت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212C781-1A51-4135-A943-1D5A28DFC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467225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B65075B-9D18-43A0-8CBF-7112FAF05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6291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۱۴۰۷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B79193C-B0BC-40B8-AB9B-96F8B9581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1530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مقیاس انتخابی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D345F91-776B-4A12-BE54-69DD7D5BE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467225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CFF71D9-60AC-4B31-A8A2-C913F45DA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6291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۱۴۰۸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3306E9C-9054-4C4A-9294-98D19DA2B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1530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بازتوازن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E390E28-D527-4087-9F4D-922EC89B3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4467225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DC2DD86-6B3D-4341-B294-6B963D6AD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46291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۱۴۰۹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4939E71-19F2-47AB-B0FA-935B48404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5153025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افق بعد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33534DE-67CD-4851-8408-A1904ABF4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886325"/>
            <a:ext cx="1285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37383"/>
                </a:solidFill>
              </a:defRPr>
            </a:pPr>
            <a:r>
              <a:rPr sz="825" b="1">
                <a:solidFill>
                  <a:srgbClr val="637383"/>
                </a:solidFill>
              </a:rPr>
              <a:t>جهت زمان →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77F79D4-058C-460D-AF55-104DE3361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810250"/>
            <a:ext cx="6286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5D85564-8E4E-4FF6-88CD-DC74F1E9E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5895975"/>
            <a:ext cx="581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17212B"/>
                </a:solidFill>
              </a:defRPr>
            </a:pPr>
            <a:r>
              <a:rPr sz="825" b="1">
                <a:solidFill>
                  <a:srgbClr val="17212B"/>
                </a:solidFill>
              </a:rPr>
              <a:t>گزینه‌های بدون پشیمانی: تطبیق، نقد ۱۳هفته‌ای، اقتصاد واحد، قرارداد مرحله‌ای و دفتر فرض‌ها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065F95A-098D-470A-AA16-BB8809D3F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5C7DA1B-9647-4337-A230-37226713E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6BECF2A8-5A2F-43FD-B53C-E15257850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۲۴</a:t>
            </a:r>
          </a:p>
        </p:txBody>
      </p:sp>
    </p:spTree>
    <p:extLst>
      <p:ext uri="{BB962C8B-B14F-4D97-AF65-F5344CB8AC3E}">
        <p14:creationId xmlns:p14="http://schemas.microsoft.com/office/powerpoint/2010/main" val="61145015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D2A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E6121D8-2276-4636-A1D7-A72951FF2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905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BD3EC"/>
                </a:solidFill>
              </a:defRPr>
            </a:pPr>
            <a:r>
              <a:rPr sz="975" b="1">
                <a:solidFill>
                  <a:srgbClr val="BBD3EC"/>
                </a:solidFill>
              </a:rPr>
              <a:t>ACTION REQUEST | جمع‌بندی برای مجمع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F81D13-4A93-443D-8A8F-F400992F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047750"/>
            <a:ext cx="9620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سه تصمیم اطلاعاتیِ قابل پیگیری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F5B849-41C7-4DCE-9A67-FB2C95C6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2047875"/>
            <a:ext cx="105727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123A62"/>
          </a:solidFill>
          <a:ln xmlns:a="http://schemas.openxmlformats.org/drawingml/2006/main" w="9525">
            <a:solidFill>
              <a:srgbClr val="2B5F90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03BAF-7BA6-462D-82CF-017D5256F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2098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B2572F-647F-409C-9114-8A608D45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2371725"/>
            <a:ext cx="247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090950-10C4-42BB-8C85-9C5B288A8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2276475"/>
            <a:ext cx="1762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بستهٔ تطبیق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FF97A4-7D85-42EC-8FF8-AD47FB425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76475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DDEBFA"/>
                </a:solidFill>
              </a:defRPr>
            </a:pPr>
            <a:r>
              <a:rPr sz="1125" b="0">
                <a:solidFill>
                  <a:srgbClr val="DDEBFA"/>
                </a:solidFill>
              </a:rPr>
              <a:t>مالک، موعد و صورتجلسه برای تطبیق ستون‌های مقایسه‌ای و تبدیل واحد تعیین شود.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7E2DD3-3991-471E-8DA3-CA0CAFCC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3114675"/>
            <a:ext cx="105727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123A62"/>
          </a:solidFill>
          <a:ln xmlns:a="http://schemas.openxmlformats.org/drawingml/2006/main" w="9525">
            <a:solidFill>
              <a:srgbClr val="2B5F9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2E5F4B-CC02-462D-99D9-AD4914D9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766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D9672B"/>
          </a:solidFill>
          <a:ln xmlns:a="http://schemas.openxmlformats.org/drawingml/2006/main" w="9525">
            <a:solidFill>
              <a:srgbClr val="D9672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C3773C-0A40-4589-9D47-F05363B5F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438525"/>
            <a:ext cx="247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36D13B-A953-46A6-A673-C93FD033D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3343275"/>
            <a:ext cx="1762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شواهد حسابرس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D19C6D-F87F-4631-9229-AF7A90542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343275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DDEBFA"/>
                </a:solidFill>
              </a:defRPr>
            </a:pPr>
            <a:r>
              <a:rPr sz="1125" b="0">
                <a:solidFill>
                  <a:srgbClr val="DDEBFA"/>
                </a:solidFill>
              </a:rPr>
              <a:t>مسیر رسمی دریافت/بررسی نظر حسابرس مستقل جدا از این بسته مشخص شود.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D24980-DD04-4093-B9EF-8270515A1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4181475"/>
            <a:ext cx="105727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123A62"/>
          </a:solidFill>
          <a:ln xmlns:a="http://schemas.openxmlformats.org/drawingml/2006/main" w="9525">
            <a:solidFill>
              <a:srgbClr val="2B5F9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15B219-F291-48F8-906D-864B15828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43434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B0BCEB-F6DF-4F67-94A4-632B84ECE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4505325"/>
            <a:ext cx="247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۳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1E6082-2203-4B21-9199-8C1442450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4410075"/>
            <a:ext cx="1762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پایش و سناریو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5373B5-01F2-4B15-813E-D17501938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410075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DDEBFA"/>
                </a:solidFill>
              </a:defRPr>
            </a:pPr>
            <a:r>
              <a:rPr sz="1125" b="0">
                <a:solidFill>
                  <a:srgbClr val="DDEBFA"/>
                </a:solidFill>
              </a:rPr>
              <a:t>مالک داشبورد نقد/اهرم و چرخهٔ بازبینی سناریو با triggerهای روشن تعیین شود.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44170F-3475-4D85-BB5D-46CF68CFA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476875"/>
            <a:ext cx="1057275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A223B"/>
          </a:solidFill>
          <a:ln xmlns:a="http://schemas.openxmlformats.org/drawingml/2006/main" w="9525">
            <a:solidFill>
              <a:srgbClr val="2B5F9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FCA15C-3ED6-4B98-B60D-16410E715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388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DDEBFA"/>
                </a:solidFill>
              </a:defRPr>
            </a:pPr>
            <a:r>
              <a:rPr sz="975" b="0">
                <a:solidFill>
                  <a:srgbClr val="DDEBFA"/>
                </a:solidFill>
              </a:rPr>
              <a:t>خروجی‌ها: Excel مدل (بازمحاسبه هنگام بازشدن)، Word، PDF، پاورپوینت، داده، رجیستر منابع و SHA-256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AFAEE70-3EC4-45D5-B632-E7F204FC2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353175"/>
            <a:ext cx="523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BBD3EC"/>
                </a:solidFill>
              </a:defRPr>
            </a:pPr>
            <a:r>
              <a:rPr sz="825" b="0">
                <a:solidFill>
                  <a:srgbClr val="BBD3EC"/>
                </a:solidFill>
              </a:rPr>
              <a:t>مسیر عمومی: /technical/assembly-1405/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78A7C2-53D9-41CE-9007-981583D50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6353175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BBD3EC"/>
                </a:solidFill>
              </a:defRPr>
            </a:pPr>
            <a:r>
              <a:rPr sz="825" b="0">
                <a:solidFill>
                  <a:srgbClr val="BBD3EC"/>
                </a:solidFill>
              </a:rPr>
              <a:t>۲۵</a:t>
            </a:r>
          </a:p>
        </p:txBody>
      </p:sp>
    </p:spTree>
    <p:extLst>
      <p:ext uri="{BB962C8B-B14F-4D97-AF65-F5344CB8AC3E}">
        <p14:creationId xmlns:p14="http://schemas.microsoft.com/office/powerpoint/2010/main" val="134162782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433ED4F-DE7B-408D-B34B-B94BA344E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SCOPE &amp; DATA BOUNDARY | دامنه و مرز داده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F80D53-CBD8-4423-ABA6-1A0D5B862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این بسته چگونه صادقانه قابل استفاده است؟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23C77D-503B-41A1-AE2D-63C80E08B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خوانش تاریخیِ اولیه، همراه با ثبت عدم‌قطعیت‌ها.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841D54-5603-4F02-93DB-45B3EAD04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B00DB3-0081-4095-9343-E8540AF36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62200"/>
            <a:ext cx="232410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B00C51-6791-435E-BA25-52A03D3C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62200"/>
            <a:ext cx="23241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7D7C00-F853-486D-AB5F-8FBA648FA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8605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۱. استخراج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81B2BF-547C-47C3-9A7B-7CDF01CDD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105150"/>
            <a:ext cx="19812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فقط مقادیر سالانه از کاربرگ اولیهٔ هر سال؛ آدرس سلول در رجیستر عمومی ثبت شده است.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8CB77F-66CA-4994-A24F-497631268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362200"/>
            <a:ext cx="232410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AE5FA5-BB9E-4BF7-9366-1C224283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362200"/>
            <a:ext cx="23241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D6DA90-8438-4F41-A94F-58153A3ED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8605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۲. نرمال‌سازی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CB1141-4BAC-455B-8D5F-52F6A10A3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05150"/>
            <a:ext cx="19812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۱۴۰۲ از میلیون ریال به ریال تبدیل و سپس به میلیارد ریال نمایش داده شده است.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7492C1-5CBC-4DB1-ACD1-C04C37E15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62200"/>
            <a:ext cx="232410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8D1A6B-1214-4476-950F-599AA9C06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62200"/>
            <a:ext cx="23241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9BEF3D-012D-48FF-9510-8D74452B2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68605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۳. کنترل تطبیق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FD78AF-ED3F-4ACA-8F2E-97609E66E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05150"/>
            <a:ext cx="19812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ستون‌های مقایسه‌ایِ ناسازگار برای بازنویسی سری استفاده نشده‌اند.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E702B8-A1FA-44E6-978F-06A99BD2D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362200"/>
            <a:ext cx="2324100" cy="2209800"/>
          </a:xfrm>
          <a:prstGeom xmlns:a="http://schemas.openxmlformats.org/drawingml/2006/main" prst="roundRect">
            <a:avLst>
              <a:gd name="adj" fmla="val 5172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F89E33-3856-439D-8D1C-80A0BA021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362200"/>
            <a:ext cx="23241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F3AEB4-90F5-4FE4-9156-C65D98CA2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68605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۴. انتشار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E66EE3-379A-4C03-A326-FE8093822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105150"/>
            <a:ext cx="19812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فقط ارقام تجمیعی، محاسبات، منابع و checksum؛ بدون فایل خام یا دادهٔ هویتی.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AC7107-C18D-4977-AAE6-365D25AC1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53000"/>
            <a:ext cx="105918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57DF9D-2A73-46CD-87F5-46328C9F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19700"/>
            <a:ext cx="10039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7212B"/>
                </a:solidFill>
              </a:defRPr>
            </a:pPr>
            <a:r>
              <a:rPr sz="1200" b="1">
                <a:solidFill>
                  <a:srgbClr val="17212B"/>
                </a:solidFill>
              </a:rPr>
              <a:t>نیازمند تأیید: نظر حسابرس مستقل در آرشیو بررسی‌شده تأیید نشد؛ هیچ نتیجه‌ای دربارهٔ نوع نظر حسابرس در این بسته اعلام نمی‌شود.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4E0442-0309-4CDE-8FF2-C532D7872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74090E-B61F-4196-8BE9-8D9B34715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16A1B98-014F-4392-BE9C-4851ACEF2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۳</a:t>
            </a:r>
          </a:p>
        </p:txBody>
      </p:sp>
    </p:spTree>
    <p:extLst>
      <p:ext uri="{BB962C8B-B14F-4D97-AF65-F5344CB8AC3E}">
        <p14:creationId xmlns:p14="http://schemas.microsoft.com/office/powerpoint/2010/main" val="18382726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0C51F76-8E37-4ADB-956E-C0DCFC652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DATA LINEAGE | زنجیرهٔ داده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F662C3-498C-428B-9953-6F852E000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از منبع تا تصمیم: هیچ پرش پنهانی وجود ندارد.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EC629D-AA70-4939-9B02-3139A2159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هر مرحله، هم داده و هم مرز اتکا را نگه می‌دارد.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E71E33-D5EF-4767-BD57-9F5A05569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8AC27A-6091-4163-B011-786EB1A00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638550"/>
            <a:ext cx="590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D55F26-03A4-4D4A-A887-E3F2EAAC8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33700"/>
            <a:ext cx="1562100" cy="1381125"/>
          </a:xfrm>
          <a:prstGeom xmlns:a="http://schemas.openxmlformats.org/drawingml/2006/main" prst="roundRect">
            <a:avLst>
              <a:gd name="adj" fmla="val 827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63A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B3F897-CADE-4870-836E-96455BF07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33700"/>
            <a:ext cx="15621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463A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BAED06-D429-4C86-8D9E-DB768A849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099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کاربرگ سالانه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2662CE-A9FD-4155-AF57-8A05F3EFE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76625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مقادیر همان سال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96ACEA-BAF7-40F5-BE6F-8FF157CED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624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گام 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E017FF-5903-4BAF-B19F-E1B7060A9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638550"/>
            <a:ext cx="590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812F80-2F61-40D8-9BEA-1C4C6C273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933700"/>
            <a:ext cx="1562100" cy="1381125"/>
          </a:xfrm>
          <a:prstGeom xmlns:a="http://schemas.openxmlformats.org/drawingml/2006/main" prst="roundRect">
            <a:avLst>
              <a:gd name="adj" fmla="val 827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FF0F98-E0C3-4C5A-B1C9-E70ABFB6F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933700"/>
            <a:ext cx="15621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E977C9-BE9A-4A04-882C-DA47385C9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0099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استخراج ثابت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FEB535-3ACC-4EA7-8299-EF8375BE4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476625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بدون دنبال‌کردن لینک خارجی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B5CF21-D099-4D10-BE2D-49FF0E801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9624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گام 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922EB6-164B-45F9-B4E9-BD09E19E4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638550"/>
            <a:ext cx="590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179653-B06D-4C9D-BF3C-5976058A5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933700"/>
            <a:ext cx="1562100" cy="1381125"/>
          </a:xfrm>
          <a:prstGeom xmlns:a="http://schemas.openxmlformats.org/drawingml/2006/main" prst="roundRect">
            <a:avLst>
              <a:gd name="adj" fmla="val 827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9A2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D0923D-D5DB-426E-A7B0-8956D6A94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933700"/>
            <a:ext cx="15621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99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B14D81-5C37-4490-B8EA-C569F1789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0099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نرمال‌سازی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9F64CB-2F13-4483-A7E6-00CC763D0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476625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تبدیل واحد ۱۴۰۲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D3F3C1-CDCB-4A93-AC98-E10DACE19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9624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گام ۳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FD3803-C33E-41D4-B826-E735F4EC9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638550"/>
            <a:ext cx="590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8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C2027D4-B7C4-4398-8FD2-36E746C39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933700"/>
            <a:ext cx="1562100" cy="1381125"/>
          </a:xfrm>
          <a:prstGeom xmlns:a="http://schemas.openxmlformats.org/drawingml/2006/main" prst="roundRect">
            <a:avLst>
              <a:gd name="adj" fmla="val 827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672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0D84A1-9305-408D-824C-8997CB194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933700"/>
            <a:ext cx="15621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D967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41E64D-05DC-4D37-8552-C3676F762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0099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تطبیق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C3F5EF2-4A02-417D-B54B-AAB450FD8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476625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ثبت اختلاف‌ها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82A1AD-D787-4C9C-86BB-E533207DF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624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گام ۴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9CD63C-939F-4269-95E6-CBA53A31C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933700"/>
            <a:ext cx="1562100" cy="1381125"/>
          </a:xfrm>
          <a:prstGeom xmlns:a="http://schemas.openxmlformats.org/drawingml/2006/main" prst="roundRect">
            <a:avLst>
              <a:gd name="adj" fmla="val 827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8845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F694F3-82B1-4860-9C1E-93FF5E06D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933700"/>
            <a:ext cx="15621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88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5151E98-96B6-4B56-90E9-D4CA7F2F9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0099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بسته عمومی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8619D3C-E38E-442A-98E4-D504BE474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476625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D2A4A"/>
                </a:solidFill>
              </a:defRPr>
            </a:pPr>
            <a:r>
              <a:rPr sz="1050" b="1">
                <a:solidFill>
                  <a:srgbClr val="0D2A4A"/>
                </a:solidFill>
              </a:rPr>
              <a:t>تحلیل + شواهد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DE2973B-2E9F-4954-93B6-4DD03F85B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96240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گام ۵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B93DEF4-6258-4185-BE75-C5B8E304C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5019675"/>
            <a:ext cx="80962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CE8E8"/>
          </a:solidFill>
          <a:ln xmlns:a="http://schemas.openxmlformats.org/drawingml/2006/main" w="9525">
            <a:solidFill>
              <a:srgbClr val="E5ADAD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CD2841D-2DDB-42BF-A115-C53BE19AE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191125"/>
            <a:ext cx="7639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B73A3A"/>
                </a:solidFill>
              </a:defRPr>
            </a:pPr>
            <a:r>
              <a:rPr sz="1125" b="1">
                <a:solidFill>
                  <a:srgbClr val="B73A3A"/>
                </a:solidFill>
              </a:rPr>
              <a:t>قانون انتشار: تحلیل منبع‌محور است؛ نه بازآفرینیِ فایل خام، نه عبور از کنترل تطبیق و نه ادعای حسابرسی.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AD0E8C7-DCCB-4AB5-848C-BA1C62575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9191B5F-9E1C-4C0E-A285-46A47F51D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624AE34-C1F8-4C16-99CE-3CA1435A5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۴</a:t>
            </a:r>
          </a:p>
        </p:txBody>
      </p:sp>
    </p:spTree>
    <p:extLst>
      <p:ext uri="{BB962C8B-B14F-4D97-AF65-F5344CB8AC3E}">
        <p14:creationId xmlns:p14="http://schemas.microsoft.com/office/powerpoint/2010/main" val="218735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7739556-61C9-43AF-B6C4-43A511746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FIVE-YEAR VIEW | نمای پنج‌ساله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5C1F79-CA95-4AFC-921D-E2708CC3F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اقلام منتخب در یک نمای فشرده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049C98-1BA0-4C8E-96AC-769F8980A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همهٔ ارقام میلیارد ریال؛ واحد ۱۴۰۲ نرمال‌سازی شده است.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E2CDF9-9AB6-4803-83B2-0B96BC928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DF7DC9-0EA3-4CD6-864E-9CD3FF991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14550"/>
            <a:ext cx="10668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D2A4A"/>
          </a:solidFill>
          <a:ln xmlns:a="http://schemas.openxmlformats.org/drawingml/2006/main" w="9525">
            <a:solidFill>
              <a:srgbClr val="0D2A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AFC316-0A5A-4384-9315-4D7AE888A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سال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D7072A-D4C7-4454-BFB6-9427A218B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26695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درآمد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1EBC25-CF25-494B-ADEA-85744BAE8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26695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سود ناخالص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3ED0E9-4CFE-4A57-B02E-1DA911693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266950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سود خالص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542F68-623B-458B-A08A-83C9B2588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266950"/>
            <a:ext cx="1695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جریان نقد عملیاتی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0D6C4A-0D4E-40FA-AE38-A8E1D226D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266950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دارایی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BEB992-C73C-4946-A9E4-F3C12FBAB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2669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بدهی/حقوق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E47818-E569-4E4E-971E-44D8E9D9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28900"/>
            <a:ext cx="10668000" cy="542925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E5BE16-96BD-40F2-A881-9E15D705E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003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۱۴۰۰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4F32F5-0C79-49CF-8B0B-1A078BA73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80035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۳۷۷٫۴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EC928E-BCBF-4285-8A62-B60E31714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80035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۱۲۶٫۰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116274-DC33-4D51-B4FB-6EDE4CAB1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800350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۱۲٫۰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18DDEAB-A82A-469F-9D82-AB1BB013F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800350"/>
            <a:ext cx="1695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−۱۲٫۵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53C46C-51DC-494E-80BC-37C12287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00350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۲۳۹٫۵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79E3D9-E520-45BB-A106-76EEB8BDE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8003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۲٫۸۶×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2F0265-D688-480A-A8DA-9FB3E9582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48025"/>
            <a:ext cx="10668000" cy="542925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9DF5430-278B-4D3B-80E4-DE916BD3C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19475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۱۴۰۱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B8BB5D-3ED0-4B1E-B9E2-FF5C0EF23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419475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۵۳۷٫۵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0A0C52-B9DA-4BC4-A076-40E40B8CF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419475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۱۵۲٫۳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D5740CA-9F1F-4693-A6A1-83FF47B49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419475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۷٫۸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09D8D15-A5C6-465F-A8E3-87B5EEDC4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419475"/>
            <a:ext cx="1695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۱۲۶٫۲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145DFEC-CA72-4821-9FFE-6C2B77EB9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419475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۳۱۹٫۳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844C009-15FA-4E4E-AF0B-0D1D832A3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419475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۳٫۷۷×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6B60C48-AAA9-4DB3-9069-3137313B9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67150"/>
            <a:ext cx="10668000" cy="542925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673CF38-D5DF-4CBA-98FF-761CDA84F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386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۱۴۰۲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05D4BBA-A0B6-4E91-99B1-B90BFCFE9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03860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۹۱۸٫۸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3341950-9DA8-4342-82A7-E86176D03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03860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۲۷۸٫۶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CD3D61F-10D4-441E-8EBE-1769B540C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038600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۲۰٫۴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2917145-63F0-4525-BBA9-28590FC3C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38600"/>
            <a:ext cx="1695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۲۸۰٫۰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593AC66-BB12-4218-B14B-AC6C3FFBB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38600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۸۲۹٫۴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64CE744-F115-4066-9583-900DE9AD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03860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۷٫۹۷×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7F6751A-705C-408D-905E-071927A72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86275"/>
            <a:ext cx="10668000" cy="542925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40FF435-829E-4948-95F4-72A664871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57725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۱۴۰۳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0207A23-B063-4742-92A8-E7F8C0124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657725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۱٬۰۸۰٫۶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535CD38-735B-4E8C-835E-408A6B830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657725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۴۰۱٫۷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450D792-C711-4B59-9D98-45122CE70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657725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۱۹٫۴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01891FC-9CBA-4372-8B21-7A904D830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657725"/>
            <a:ext cx="1695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۱۸۹٫۸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925F4AF-89A6-4E99-AE7E-9E2BFF06D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657725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۸۸۸٫۱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3357FC8-9B84-40D4-8A1B-ABEA9CB2A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657725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۱۰٫۴۷×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386E1E8-B27F-4F9D-AB1F-5B4752822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05400"/>
            <a:ext cx="10668000" cy="542925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34782DC-3C99-49F0-9181-39681443B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768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D2A4A"/>
                </a:solidFill>
              </a:defRPr>
            </a:pPr>
            <a:r>
              <a:rPr sz="975" b="1">
                <a:solidFill>
                  <a:srgbClr val="0D2A4A"/>
                </a:solidFill>
              </a:rPr>
              <a:t>۱۴۰۴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105E0E4-7641-4610-A0D9-00C0C6064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276850"/>
            <a:ext cx="138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۱٬۵۷۵٫۹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89C9DFB-DA10-465A-8D0F-B1146497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5276850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۶۱۴٫۱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F23331B-99E7-46EF-B4DE-3C786F18E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276850"/>
            <a:ext cx="1162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۴۱٫۹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0D941C8-15A7-4800-9950-F25C49755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5276850"/>
            <a:ext cx="1695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۴۱۴٫۰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F32671E-80C2-44E4-AC00-E847E550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276850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۱٬۲۵۰٫۷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A77FE78-7128-48B3-92FF-68B00869C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5276850"/>
            <a:ext cx="1581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۹٫۴۸×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C2CF8FF-FD9C-44D0-B59F-FD9F613D1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886450"/>
            <a:ext cx="1028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637383"/>
                </a:solidFill>
              </a:defRPr>
            </a:pPr>
            <a:r>
              <a:rPr sz="900" b="0">
                <a:solidFill>
                  <a:srgbClr val="637383"/>
                </a:solidFill>
              </a:rPr>
              <a:t>کنترل سری: مقادیر هر سال از کاربرگ همان سال آمده‌اند؛ ستون‌های مقایسه‌ای ناسازگار جایگزین نشده‌اند.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F1EB04B-F380-4832-883E-474C0E1BD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A330819-5515-4E1F-9909-19E98BE23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2BF02D1-8E7B-405E-A012-65AFEE589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۵</a:t>
            </a:r>
          </a:p>
        </p:txBody>
      </p:sp>
    </p:spTree>
    <p:extLst>
      <p:ext uri="{BB962C8B-B14F-4D97-AF65-F5344CB8AC3E}">
        <p14:creationId xmlns:p14="http://schemas.microsoft.com/office/powerpoint/2010/main" val="11151023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9965DA-D4DF-4DD7-9064-AFF3159FE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REVENUE &amp; GROSS PROFIT | درآمد و سود ناخالص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340254-F638-4C54-9D64-5DD0362A3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رشد تاریخی با پنج مشاهدهٔ گسسته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AAF0D6-8BCD-4598-9F79-3E379B7BF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ستون‌ها روند را نشان می‌دهند؛ علت تغییرات نیازمند شواهد تکمیلی است.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074D48-375B-4B00-9CA5-72DEA096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F4B9F4-5106-411B-A8D2-696F2EC0D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76450"/>
            <a:ext cx="7715250" cy="3695700"/>
          </a:xfrm>
          <a:prstGeom xmlns:a="http://schemas.openxmlformats.org/drawingml/2006/main" prst="roundRect">
            <a:avLst>
              <a:gd name="adj" fmla="val 30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25" name="Chart"/>
          <p:cNvGraphicFramePr/>
          <p:nvPr/>
        </p:nvGraphicFramePr>
        <p:xfrm>
          <a:off xmlns:a="http://schemas.openxmlformats.org/drawingml/2006/main" x="1047750" y="2324100"/>
          <a:ext xmlns:a="http://schemas.openxmlformats.org/drawingml/2006/main" cx="7124700" cy="30956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6799cbede0e4c62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675E73-0A47-43C8-9EDF-12A0A5B55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076450"/>
            <a:ext cx="2667000" cy="36957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58CCFD-834B-46C3-98A4-5D83C5B57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3907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خوانش کنترل‌شده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006B06-4DCC-4DC0-944B-DD3F5E71C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30289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DED205-BB55-423D-BDE9-80841055D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962275"/>
            <a:ext cx="1733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درآمد ۱۴۰۴: ۱٬۵۷۵٫۹ میلیارد ریال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E329A4-6F4B-425B-902D-7E5AF378A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3581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97A28C-0065-4459-AB66-982D330C5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3514725"/>
            <a:ext cx="1733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رشد مرکب تاریخی: ۴۲٫۹٪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BF7976-E6C6-49E3-8D16-3AD625102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1338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CD3106-79AC-4F39-BDE2-447BE0608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4067175"/>
            <a:ext cx="1733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ضریب ۱۴۰۴ به ۱۴۰۰: ۴٫۱۸×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0DCEA6-4225-4DB6-8BB7-067DCE712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686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25D74A-514F-48C7-81FF-41189A817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4619625"/>
            <a:ext cx="1733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17212B"/>
                </a:solidFill>
              </a:defRPr>
            </a:pPr>
            <a:r>
              <a:rPr sz="975" b="0">
                <a:solidFill>
                  <a:srgbClr val="17212B"/>
                </a:solidFill>
              </a:rPr>
              <a:t>نه بودجه و نه پیش‌بینی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7FED6B-56A3-45CE-BD94-0229E6C37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AD9368-1383-4283-8F6A-FFC390367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329048-1D36-49E8-9135-2CE2B7E2A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۶</a:t>
            </a:r>
          </a:p>
        </p:txBody>
      </p:sp>
    </p:spTree>
    <p:extLst>
      <p:ext uri="{BB962C8B-B14F-4D97-AF65-F5344CB8AC3E}">
        <p14:creationId xmlns:p14="http://schemas.microsoft.com/office/powerpoint/2010/main" val="133754242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ADB4F3-6CD1-46D9-AE70-5076A67D8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MARGINS | حاشیه‌ها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2948B9-DFC1-461E-B541-38213E364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حاشیهٔ ناخالص رشد کرده؛ حاشیهٔ خالص محتاطانه‌تر خوانده شود.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B30795-5BA8-4BE2-9F6B-8A7461EF4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نسبت‌ها محاسبه‌شده از اقلام صورت سود و زیان‌اند.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F8460B-A42C-45EA-938E-F54FD93D5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006D96-0355-4069-BEAF-AA882800F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7181850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25" name="Chart"/>
          <p:cNvGraphicFramePr/>
          <p:nvPr/>
        </p:nvGraphicFramePr>
        <p:xfrm>
          <a:off xmlns:a="http://schemas.openxmlformats.org/drawingml/2006/main" x="1028700" y="2343150"/>
          <a:ext xmlns:a="http://schemas.openxmlformats.org/drawingml/2006/main" cx="6591300" cy="2952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f1c054903ed4e86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F27791-747B-4167-92C9-D8252B12F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95500"/>
            <a:ext cx="3200400" cy="361950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87D353-BD58-484E-832F-56661F0C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428875"/>
            <a:ext cx="2619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پرسش‌های لازم پیش از نتیجه‌گیری علّی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5BB37E-2310-4918-B666-54D9E85D5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31908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7069DC-A70A-44A6-AC16-AECE73521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2420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تغییر ترکیب درآمد چه بوده است؟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6242A1-42FD-462A-9F30-4D68F587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37147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A66A07-5E02-4613-9035-943DBBEF8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4807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هزینه‌های اصلی و اقلام غیرعملیاتی چگونه تغییر کرده‌اند؟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648B3B-B183-4F10-BA13-8A5AA713E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2386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23D676-CA1D-42F6-9962-AA2E4EE9C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7195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آیا سیاست حسابداری یا طبقه‌بندی تغییر کرده است؟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7052C6-E1A9-4BCA-90E1-F368C1081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7625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0F1CF9-D56D-4DC7-AAA8-E33BFFB85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695825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آیا شواهد حسابرسی مستقل در دسترس است؟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4249AB-A983-4549-8E09-BE662C12A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08DFC56-A5D8-4CFA-9480-210D4E097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23FD63-319B-4A2B-BC85-D89D003DF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۷</a:t>
            </a:r>
          </a:p>
        </p:txBody>
      </p:sp>
    </p:spTree>
    <p:extLst>
      <p:ext uri="{BB962C8B-B14F-4D97-AF65-F5344CB8AC3E}">
        <p14:creationId xmlns:p14="http://schemas.microsoft.com/office/powerpoint/2010/main" val="20404945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D738EA-8D77-43F0-8A2A-5C01B4EB8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OPERATING VS NET PROFIT | سود عملیاتی و خالص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54F507-BF12-40AF-AB2D-479774389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مقایسهٔ دو لایهٔ سود با ابزار نمایش‌پذیر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219057-5AB6-4584-B50B-0881A6D36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برای تفکیک علت‌ها، یادداشت‌های مالی و تحلیل هزینه لازم است.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52D5DA-6FF2-4D9E-924F-6476A57B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36E558-4AC7-4181-ABCF-509670B41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7667625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20" name="Chart"/>
          <p:cNvGraphicFramePr/>
          <p:nvPr/>
        </p:nvGraphicFramePr>
        <p:xfrm>
          <a:off xmlns:a="http://schemas.openxmlformats.org/drawingml/2006/main" x="1028700" y="2362200"/>
          <a:ext xmlns:a="http://schemas.openxmlformats.org/drawingml/2006/main" cx="7086600" cy="2933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02579c121754084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143C0F-0712-4D54-981C-76AFACBBB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4425" y="2095500"/>
            <a:ext cx="2714625" cy="3619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DE6764-ADBB-497B-8454-403C0E162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4574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D2A4A"/>
                </a:solidFill>
              </a:defRPr>
            </a:pPr>
            <a:r>
              <a:rPr sz="1200" b="1">
                <a:solidFill>
                  <a:srgbClr val="0D2A4A"/>
                </a:solidFill>
              </a:rPr>
              <a:t>نکتهٔ تفسیری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8A6978-FB5C-4B7F-B1E5-7DFDC165E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3028950"/>
            <a:ext cx="20002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هم‌راستاییِ سود عملیاتی و خالص در هر سال، فرضِ علت و معلول را ثابت نمی‌کند. این دو مقیاس باید با هزینه، مالیات، اقلام غیرعملیاتی و شواهد مرتبط تحلیل شوند.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C0D14E-5ADA-49C3-8E00-97F4DC09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657725"/>
            <a:ext cx="1666875" cy="257175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D9672B"/>
          </a:solidFill>
          <a:ln xmlns:a="http://schemas.openxmlformats.org/drawingml/2006/main" w="9525">
            <a:solidFill>
              <a:srgbClr val="D967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C407F4-9201-4422-BAEB-F56F4AEAE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695825"/>
            <a:ext cx="1666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نیازمند تأیید مستقل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2115E2-1C94-4CEE-9667-B346B446C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9CA2D0-3567-4640-A3CB-60D1F4036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5FC44F-0D65-43A3-B1E3-8758A8A6C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۸</a:t>
            </a:r>
          </a:p>
        </p:txBody>
      </p:sp>
    </p:spTree>
    <p:extLst>
      <p:ext uri="{BB962C8B-B14F-4D97-AF65-F5344CB8AC3E}">
        <p14:creationId xmlns:p14="http://schemas.microsoft.com/office/powerpoint/2010/main" val="7237980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B222F8-DD1A-4499-8D0D-9E2D21D45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910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63A5"/>
                </a:solidFill>
              </a:defRPr>
            </a:pPr>
            <a:r>
              <a:rPr sz="825" b="1">
                <a:solidFill>
                  <a:srgbClr val="1463A5"/>
                </a:solidFill>
              </a:rPr>
              <a:t>BALANCE STRUCTURE | ساختار ترازنامه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BBFEDF-F0BE-4BDB-9D5D-2EFC99863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52475"/>
            <a:ext cx="1047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325" b="1">
                <a:solidFill>
                  <a:srgbClr val="0D2A4A"/>
                </a:solidFill>
              </a:defRPr>
            </a:pPr>
            <a:r>
              <a:rPr sz="2325" b="1">
                <a:solidFill>
                  <a:srgbClr val="0D2A4A"/>
                </a:solidFill>
              </a:rPr>
              <a:t>دارایی‌ها رشد کرده‌اند؛ کیفیت تأمین مالی باید هم‌زمان دیده شود.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8B8B68-A71B-4535-853E-694CC2DD8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37383"/>
                </a:solidFill>
              </a:defRPr>
            </a:pPr>
            <a:r>
              <a:rPr sz="1125" b="0">
                <a:solidFill>
                  <a:srgbClr val="637383"/>
                </a:solidFill>
              </a:rPr>
              <a:t>اعداد به‌صورت ستونی نمایش داده می‌شوند؛ نسبت مطلوب در این گزارش تعیین نشده است.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23A1C1-F93F-4815-A309-9A8BA59FF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81175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10E25B-10FF-48B1-8753-A8594288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7467600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ECF2F7"/>
            </a:solidFill>
            <a:prstDash val="solid"/>
          </a:ln>
        </p:spPr>
      </p:sp>
      <p:graphicFrame>
        <p:nvGraphicFramePr>
          <p:cNvPr id="25" name="Chart"/>
          <p:cNvGraphicFramePr/>
          <p:nvPr/>
        </p:nvGraphicFramePr>
        <p:xfrm>
          <a:off xmlns:a="http://schemas.openxmlformats.org/drawingml/2006/main" x="1028700" y="2362200"/>
          <a:ext xmlns:a="http://schemas.openxmlformats.org/drawingml/2006/main" cx="6877050" cy="2952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59a294215914c16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DC86FF-C63D-4C26-A7EA-9124A835A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095500"/>
            <a:ext cx="2895600" cy="3619500"/>
          </a:xfrm>
          <a:prstGeom xmlns:a="http://schemas.openxmlformats.org/drawingml/2006/main" prst="roundRect">
            <a:avLst>
              <a:gd name="adj" fmla="val 3947"/>
            </a:avLst>
          </a:prstGeom>
          <a:solidFill xmlns:a="http://schemas.openxmlformats.org/drawingml/2006/main">
            <a:srgbClr val="FFF4D9"/>
          </a:solidFill>
          <a:ln xmlns:a="http://schemas.openxmlformats.org/drawingml/2006/main" w="9525">
            <a:solidFill>
              <a:srgbClr val="F2D58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CBBFDD-434F-4433-A05B-2B11C4537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400300"/>
            <a:ext cx="2343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D2A4A"/>
                </a:solidFill>
              </a:defRPr>
            </a:pPr>
            <a:r>
              <a:rPr sz="1275" b="1">
                <a:solidFill>
                  <a:srgbClr val="0D2A4A"/>
                </a:solidFill>
              </a:rPr>
              <a:t>دروازهٔ تصمیم ساختار سرمایه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A92908-4AE6-4D3F-822D-634861295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31718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5603B9-E403-44C4-9D04-1C123F024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105150"/>
            <a:ext cx="1828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مالک پایش: تعیین شود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129EB7-B554-4735-8731-8886C4D2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36861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17C2E9-6E07-4CC9-88BE-407EBD3AE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619500"/>
            <a:ext cx="1828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آستانه‌ها: مصوبهٔ جداگانه لازم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ADABB7-91C4-429D-A09F-D8B629F4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42005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577F98-DC61-45A1-98DC-FD39035EF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133850"/>
            <a:ext cx="1828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تناوب گزارش: پیشنهاد فصلی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A07EA9-B784-486A-BFD8-10671A01A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47148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7F79"/>
          </a:solidFill>
          <a:ln xmlns:a="http://schemas.openxmlformats.org/drawingml/2006/main" w="9525">
            <a:solidFill>
              <a:srgbClr val="007F7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894929-4074-47F8-B1BE-CA74BFE18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648200"/>
            <a:ext cx="1828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17212B"/>
                </a:solidFill>
              </a:defRPr>
            </a:pPr>
            <a:r>
              <a:rPr sz="1050" b="0">
                <a:solidFill>
                  <a:srgbClr val="17212B"/>
                </a:solidFill>
              </a:rPr>
              <a:t>شواهد: نقد، تعهدات، وصول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EC96B9-D899-447B-B253-4CBA55E21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10896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9E10FB-A4FE-493D-B1A5-90AB89479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62725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گزارش مجمع ۱۴۰۵ | نسخهٔ عمومی مشتق‌شده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8474F7-53F3-4616-953C-747D669EC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65627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37383"/>
                </a:solidFill>
              </a:defRPr>
            </a:pPr>
            <a:r>
              <a:rPr sz="750" b="0">
                <a:solidFill>
                  <a:srgbClr val="637383"/>
                </a:solidFill>
              </a:rPr>
              <a:t>۹</a:t>
            </a:r>
          </a:p>
        </p:txBody>
      </p:sp>
    </p:spTree>
    <p:extLst>
      <p:ext uri="{BB962C8B-B14F-4D97-AF65-F5344CB8AC3E}">
        <p14:creationId xmlns:p14="http://schemas.microsoft.com/office/powerpoint/2010/main" val="16253812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2026-08-31T23:54:41.1060000Z</dcterms:created>
  <dcterms:modified xsi:type="dcterms:W3CDTF">2026-08-31T23:54:41.1060000Z</dcterms:modified>
</coreProperties>
</file>